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64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9FF"/>
    <a:srgbClr val="B4BAC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E9C5-E8D0-4C48-B78B-8E768625317B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26B03-1C0B-9A4D-B510-ACB2E67776F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E9C5-E8D0-4C48-B78B-8E768625317B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26B03-1C0B-9A4D-B510-ACB2E67776F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E9C5-E8D0-4C48-B78B-8E768625317B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26B03-1C0B-9A4D-B510-ACB2E67776F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E9C5-E8D0-4C48-B78B-8E768625317B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26B03-1C0B-9A4D-B510-ACB2E67776F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E9C5-E8D0-4C48-B78B-8E768625317B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26B03-1C0B-9A4D-B510-ACB2E67776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E9C5-E8D0-4C48-B78B-8E768625317B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26B03-1C0B-9A4D-B510-ACB2E67776F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E9C5-E8D0-4C48-B78B-8E768625317B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26B03-1C0B-9A4D-B510-ACB2E67776F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E9C5-E8D0-4C48-B78B-8E768625317B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26B03-1C0B-9A4D-B510-ACB2E67776F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E9C5-E8D0-4C48-B78B-8E768625317B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26B03-1C0B-9A4D-B510-ACB2E67776F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E9C5-E8D0-4C48-B78B-8E768625317B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26B03-1C0B-9A4D-B510-ACB2E67776F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/>
              <a:pPr/>
              <a:t>1/9/2012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/>
              <a:pPr/>
              <a:t>‹#›</a:t>
            </a:fld>
            <a:endParaRPr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E9C5-E8D0-4C48-B78B-8E768625317B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26B03-1C0B-9A4D-B510-ACB2E67776F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E9C5-E8D0-4C48-B78B-8E768625317B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26B03-1C0B-9A4D-B510-ACB2E67776F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E9C5-E8D0-4C48-B78B-8E768625317B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26B03-1C0B-9A4D-B510-ACB2E67776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E9C5-E8D0-4C48-B78B-8E768625317B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26B03-1C0B-9A4D-B510-ACB2E67776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E9C5-E8D0-4C48-B78B-8E768625317B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26B03-1C0B-9A4D-B510-ACB2E67776F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CD0CE9C5-E8D0-4C48-B78B-8E768625317B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5F826B03-1C0B-9A4D-B510-ACB2E67776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rble_ppt_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187067"/>
            <a:ext cx="8001000" cy="2424766"/>
          </a:xfrm>
        </p:spPr>
        <p:txBody>
          <a:bodyPr/>
          <a:lstStyle/>
          <a:p>
            <a:r>
              <a:rPr lang="en-US" sz="4800" dirty="0" smtClean="0"/>
              <a:t>Chapter 15</a:t>
            </a:r>
            <a:br>
              <a:rPr lang="en-US" sz="4800" dirty="0" smtClean="0"/>
            </a:br>
            <a:r>
              <a:rPr lang="en-US" sz="4800" dirty="0" smtClean="0"/>
              <a:t>Schooling in the United States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930266"/>
            <a:ext cx="8001000" cy="1219200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Jessica Barron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Doug Strahler</a:t>
            </a:r>
            <a:endParaRPr lang="en-US" dirty="0">
              <a:solidFill>
                <a:schemeClr val="accent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8968" y="730796"/>
            <a:ext cx="3589820" cy="223165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rble_ppt_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Standards- Based Education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“The central theme of the Commissions recommendations was a call for educational institutions to “adopt more rigorous and measureable standards, and high expectations, for academic performance and student conduct” (National Commission on Excellence in Education, 1983, p. 3)</a:t>
            </a:r>
            <a:endParaRPr lang="en-US" dirty="0"/>
          </a:p>
          <a:p>
            <a:pPr lvl="1"/>
            <a:r>
              <a:rPr lang="en-US" dirty="0" smtClean="0"/>
              <a:t>Following “</a:t>
            </a:r>
            <a:r>
              <a:rPr lang="en-US" i="1" dirty="0" smtClean="0"/>
              <a:t>A Nation at Risk</a:t>
            </a:r>
            <a:r>
              <a:rPr lang="en-US" dirty="0" smtClean="0"/>
              <a:t>,” standard’s based educational reform was embraced by the federal government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rble_ppt_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Features of </a:t>
            </a:r>
            <a:r>
              <a:rPr lang="en-US" sz="4000" dirty="0" smtClean="0"/>
              <a:t>Standards- Based Education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Academic standards</a:t>
            </a:r>
          </a:p>
          <a:p>
            <a:pPr lvl="1"/>
            <a:r>
              <a:rPr lang="en-US" dirty="0" smtClean="0"/>
              <a:t>Focuses on higher level cognitive processes</a:t>
            </a:r>
          </a:p>
          <a:p>
            <a:pPr lvl="1"/>
            <a:r>
              <a:rPr lang="en-US" dirty="0" smtClean="0"/>
              <a:t>Encourages exceptional instruction</a:t>
            </a:r>
          </a:p>
          <a:p>
            <a:pPr lvl="1"/>
            <a:r>
              <a:rPr lang="en-US" dirty="0" smtClean="0"/>
              <a:t>Promotes educational equity</a:t>
            </a:r>
          </a:p>
          <a:p>
            <a:r>
              <a:rPr lang="en-US" dirty="0" smtClean="0"/>
              <a:t>Assessments</a:t>
            </a:r>
          </a:p>
          <a:p>
            <a:pPr lvl="1"/>
            <a:r>
              <a:rPr lang="en-US" dirty="0" smtClean="0"/>
              <a:t>Provides a means to track and view academic progression through standardized achievement tests, criterion-references tests and performance based assessments.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rble_ppt_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Standards-Based Education and High Stakes Accountability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Standards based education serves as a way to hold schools, teachers and student accountable</a:t>
            </a:r>
          </a:p>
          <a:p>
            <a:r>
              <a:rPr lang="en-US" dirty="0" smtClean="0"/>
              <a:t>The test scores serve as a mechanism for this to determine the success of each school</a:t>
            </a:r>
          </a:p>
          <a:p>
            <a:r>
              <a:rPr lang="en-US" dirty="0" smtClean="0"/>
              <a:t>Test scores can be linked to financial rewards and sanctions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rble_ppt_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Links to the Market Paradigm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Standards-based model reflects the market orientation of efficiency, accountability and competition</a:t>
            </a:r>
          </a:p>
          <a:p>
            <a:pPr lvl="1"/>
            <a:r>
              <a:rPr lang="en-US" dirty="0" smtClean="0"/>
              <a:t>It provides a direct representation of the capitalistic society of the United States</a:t>
            </a:r>
          </a:p>
          <a:p>
            <a:pPr lvl="1"/>
            <a:r>
              <a:rPr lang="en-US" dirty="0" smtClean="0"/>
              <a:t>This approach allows for the opportunity for educators and students to set goals through the standards and achieve academic greatness through competition and motivation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rble_ppt_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Success, Challenges and Debates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Successes: </a:t>
            </a:r>
          </a:p>
          <a:p>
            <a:pPr lvl="1"/>
            <a:r>
              <a:rPr lang="en-US" dirty="0" smtClean="0"/>
              <a:t>Provides a useful framework for success</a:t>
            </a:r>
          </a:p>
          <a:p>
            <a:pPr lvl="1"/>
            <a:r>
              <a:rPr lang="en-US" dirty="0" smtClean="0"/>
              <a:t>Promotes multicultural social equity</a:t>
            </a:r>
          </a:p>
          <a:p>
            <a:r>
              <a:rPr lang="en-US" dirty="0" smtClean="0"/>
              <a:t>Challenges:</a:t>
            </a:r>
          </a:p>
          <a:p>
            <a:pPr lvl="1"/>
            <a:r>
              <a:rPr lang="en-US" dirty="0" smtClean="0"/>
              <a:t>Multicultural education contradicts the representative democracy paradigm</a:t>
            </a:r>
          </a:p>
          <a:p>
            <a:pPr lvl="1"/>
            <a:r>
              <a:rPr lang="en-US" dirty="0" smtClean="0"/>
              <a:t>Multicultural </a:t>
            </a:r>
            <a:r>
              <a:rPr lang="en-US" dirty="0" smtClean="0"/>
              <a:t>education calls for educators to examine beliefs about positions of the social structure, which can lead to three outcomes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rble_ppt_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Success, Challenges and Debates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Debates:</a:t>
            </a:r>
          </a:p>
          <a:p>
            <a:pPr lvl="1"/>
            <a:r>
              <a:rPr lang="en-US" dirty="0" smtClean="0"/>
              <a:t>Narrows Curriculum and Limits Pedagogy</a:t>
            </a:r>
          </a:p>
          <a:p>
            <a:pPr lvl="2"/>
            <a:r>
              <a:rPr lang="en-US" dirty="0" smtClean="0"/>
              <a:t>Curriculum is mandated by policymakers</a:t>
            </a:r>
          </a:p>
          <a:p>
            <a:pPr lvl="2"/>
            <a:r>
              <a:rPr lang="en-US" dirty="0" smtClean="0"/>
              <a:t>Teachers are expected to “teach to the test”</a:t>
            </a:r>
          </a:p>
          <a:p>
            <a:pPr lvl="1"/>
            <a:r>
              <a:rPr lang="en-US" dirty="0" smtClean="0"/>
              <a:t>Promotes an Assimilation Agenda</a:t>
            </a:r>
          </a:p>
          <a:p>
            <a:pPr lvl="2"/>
            <a:r>
              <a:rPr lang="en-US" dirty="0" smtClean="0"/>
              <a:t>What/whose knowledge is included in the curriculum?</a:t>
            </a:r>
          </a:p>
          <a:p>
            <a:pPr lvl="2"/>
            <a:r>
              <a:rPr lang="en-US" dirty="0" smtClean="0"/>
              <a:t>What counts as a legitimate way of demonstration of having learned it?</a:t>
            </a:r>
          </a:p>
          <a:p>
            <a:pPr lvl="2"/>
            <a:r>
              <a:rPr lang="en-US" dirty="0" smtClean="0"/>
              <a:t>Who asks and answers these questions?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rble_ppt_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600" dirty="0" smtClean="0"/>
              <a:t>How do you educate a diverse population in a democratic society?</a:t>
            </a:r>
          </a:p>
          <a:p>
            <a:pPr lvl="1"/>
            <a:r>
              <a:rPr lang="en-US" dirty="0" smtClean="0"/>
              <a:t>Promote the democratic ideals of access and social equity by providing a culturally relevant education to all students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Apply the principles of the market through standards-based education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rble_ppt_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260600"/>
            <a:ext cx="8001000" cy="1143000"/>
          </a:xfrm>
        </p:spPr>
        <p:txBody>
          <a:bodyPr/>
          <a:lstStyle/>
          <a:p>
            <a:r>
              <a:rPr lang="en-US" dirty="0" smtClean="0"/>
              <a:t>How do you educate a diverse population in a democratic society?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rble_ppt_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Sociocultural</a:t>
            </a:r>
            <a:r>
              <a:rPr lang="en-US" dirty="0" smtClean="0"/>
              <a:t> Context of Society</a:t>
            </a:r>
          </a:p>
          <a:p>
            <a:r>
              <a:rPr lang="en-US" dirty="0" smtClean="0"/>
              <a:t>Schooling in the United States</a:t>
            </a:r>
          </a:p>
          <a:p>
            <a:r>
              <a:rPr lang="en-US" dirty="0" smtClean="0"/>
              <a:t>Multicultural Education</a:t>
            </a:r>
          </a:p>
          <a:p>
            <a:r>
              <a:rPr lang="en-US" dirty="0" smtClean="0"/>
              <a:t>Standards-Based </a:t>
            </a:r>
            <a:r>
              <a:rPr lang="en-US" dirty="0" smtClean="0"/>
              <a:t>Education</a:t>
            </a:r>
          </a:p>
          <a:p>
            <a:r>
              <a:rPr lang="en-US" dirty="0" smtClean="0"/>
              <a:t>Successes, Challenges and Debates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rble_ppt_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600" dirty="0" err="1" smtClean="0"/>
              <a:t>Sociocultural</a:t>
            </a:r>
            <a:r>
              <a:rPr lang="en-US" sz="4600" dirty="0" smtClean="0"/>
              <a:t> Context of Society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features of the United States’ </a:t>
            </a:r>
            <a:r>
              <a:rPr lang="en-US" dirty="0" err="1" smtClean="0"/>
              <a:t>Sociocultural</a:t>
            </a:r>
            <a:r>
              <a:rPr lang="en-US" dirty="0" smtClean="0"/>
              <a:t> Context</a:t>
            </a:r>
          </a:p>
          <a:p>
            <a:pPr lvl="1"/>
            <a:r>
              <a:rPr lang="en-US" dirty="0" smtClean="0"/>
              <a:t>Diverse Demographics</a:t>
            </a:r>
          </a:p>
          <a:p>
            <a:pPr lvl="1"/>
            <a:r>
              <a:rPr lang="en-US" dirty="0" smtClean="0"/>
              <a:t>Settler Society</a:t>
            </a:r>
          </a:p>
          <a:p>
            <a:pPr lvl="1"/>
            <a:r>
              <a:rPr lang="en-US" dirty="0" smtClean="0"/>
              <a:t>Democratic Society</a:t>
            </a:r>
          </a:p>
          <a:p>
            <a:pPr lvl="2"/>
            <a:r>
              <a:rPr lang="en-US" dirty="0" smtClean="0"/>
              <a:t>Representative</a:t>
            </a:r>
          </a:p>
          <a:p>
            <a:pPr lvl="2"/>
            <a:r>
              <a:rPr lang="en-US" dirty="0" smtClean="0"/>
              <a:t>Participatory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rble_ppt_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Schooling in the United States</a:t>
            </a:r>
            <a:endParaRPr lang="en-US" sz="4800" dirty="0"/>
          </a:p>
        </p:txBody>
      </p:sp>
      <p:sp>
        <p:nvSpPr>
          <p:cNvPr id="7" name="Rounded Rectangle 6"/>
          <p:cNvSpPr/>
          <p:nvPr/>
        </p:nvSpPr>
        <p:spPr>
          <a:xfrm>
            <a:off x="2016360" y="5917378"/>
            <a:ext cx="4923063" cy="60345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487718" y="5958326"/>
            <a:ext cx="40468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CF9FF"/>
                </a:solidFill>
                <a:latin typeface="Arial"/>
                <a:cs typeface="Arial"/>
              </a:rPr>
              <a:t>Kindergarten, Elementary School, Middle School</a:t>
            </a:r>
          </a:p>
          <a:p>
            <a:pPr algn="ctr"/>
            <a:r>
              <a:rPr lang="en-US" sz="1400" dirty="0" smtClean="0">
                <a:solidFill>
                  <a:srgbClr val="FCF9FF"/>
                </a:solidFill>
                <a:latin typeface="Arial"/>
                <a:cs typeface="Arial"/>
              </a:rPr>
              <a:t>Junior High School</a:t>
            </a:r>
            <a:endParaRPr lang="en-US" sz="1400" dirty="0">
              <a:solidFill>
                <a:srgbClr val="FCF9FF"/>
              </a:solidFill>
              <a:latin typeface="Arial"/>
              <a:cs typeface="Arial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016360" y="5182988"/>
            <a:ext cx="4923063" cy="60345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34747" y="5302500"/>
            <a:ext cx="11527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CF9FF"/>
                </a:solidFill>
                <a:latin typeface="Arial"/>
                <a:cs typeface="Arial"/>
              </a:rPr>
              <a:t>High School</a:t>
            </a:r>
            <a:endParaRPr lang="en-US" sz="1400" dirty="0">
              <a:solidFill>
                <a:srgbClr val="FCF9FF"/>
              </a:solidFill>
              <a:latin typeface="Arial"/>
              <a:cs typeface="Arial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016360" y="4434270"/>
            <a:ext cx="2623370" cy="60345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104105" y="4475218"/>
            <a:ext cx="24701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CF9FF"/>
                </a:solidFill>
                <a:latin typeface="Arial"/>
                <a:cs typeface="Arial"/>
              </a:rPr>
              <a:t>Junior College or Vocational/</a:t>
            </a:r>
          </a:p>
          <a:p>
            <a:pPr algn="ctr"/>
            <a:r>
              <a:rPr lang="en-US" sz="1400" dirty="0" smtClean="0">
                <a:solidFill>
                  <a:srgbClr val="FCF9FF"/>
                </a:solidFill>
                <a:latin typeface="Arial"/>
                <a:cs typeface="Arial"/>
              </a:rPr>
              <a:t>Technical Institutes</a:t>
            </a:r>
            <a:endParaRPr lang="en-US" sz="1400" dirty="0">
              <a:solidFill>
                <a:srgbClr val="FCF9FF"/>
              </a:solidFill>
              <a:latin typeface="Arial"/>
              <a:cs typeface="Arial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016359" y="3680602"/>
            <a:ext cx="4923063" cy="60345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104105" y="3813208"/>
            <a:ext cx="46651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CF9FF"/>
                </a:solidFill>
                <a:latin typeface="Arial"/>
                <a:cs typeface="Arial"/>
              </a:rPr>
              <a:t>Undergraduate Programs</a:t>
            </a:r>
            <a:endParaRPr lang="en-US" sz="1400" dirty="0">
              <a:solidFill>
                <a:srgbClr val="FCF9FF"/>
              </a:solidFill>
              <a:latin typeface="Arial"/>
              <a:cs typeface="Arial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574265" y="2985494"/>
            <a:ext cx="2365158" cy="60345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2016359" y="2985494"/>
            <a:ext cx="2365158" cy="60345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405888" y="3118100"/>
            <a:ext cx="1604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CF9FF"/>
                </a:solidFill>
                <a:latin typeface="Arial"/>
                <a:cs typeface="Arial"/>
              </a:rPr>
              <a:t>Master’s Program</a:t>
            </a:r>
            <a:endParaRPr lang="en-US" sz="1400" dirty="0">
              <a:solidFill>
                <a:srgbClr val="FCF9FF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13175" y="3011859"/>
            <a:ext cx="1917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CF9FF"/>
                </a:solidFill>
                <a:latin typeface="Arial"/>
                <a:cs typeface="Arial"/>
              </a:rPr>
              <a:t>Professional Schools</a:t>
            </a:r>
          </a:p>
          <a:p>
            <a:pPr algn="ctr"/>
            <a:r>
              <a:rPr lang="en-US" sz="1400" dirty="0" smtClean="0">
                <a:solidFill>
                  <a:srgbClr val="FCF9FF"/>
                </a:solidFill>
                <a:latin typeface="Arial"/>
                <a:cs typeface="Arial"/>
              </a:rPr>
              <a:t>(Medicine, Law, Tech)</a:t>
            </a:r>
            <a:endParaRPr lang="en-US" sz="1400" dirty="0">
              <a:solidFill>
                <a:srgbClr val="FCF9FF"/>
              </a:solidFill>
              <a:latin typeface="Arial"/>
              <a:cs typeface="Arial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016360" y="2246321"/>
            <a:ext cx="4923063" cy="60345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104106" y="2378927"/>
            <a:ext cx="46651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CF9FF"/>
                </a:solidFill>
                <a:latin typeface="Arial"/>
                <a:cs typeface="Arial"/>
              </a:rPr>
              <a:t>Doctor’s Degree</a:t>
            </a:r>
            <a:endParaRPr lang="en-US" sz="1400" dirty="0">
              <a:solidFill>
                <a:srgbClr val="FCF9FF"/>
              </a:solidFill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015549" y="1551213"/>
            <a:ext cx="4923063" cy="60345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103295" y="1683819"/>
            <a:ext cx="46651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CF9FF"/>
                </a:solidFill>
                <a:latin typeface="Arial"/>
                <a:cs typeface="Arial"/>
              </a:rPr>
              <a:t>Postdoctoral Study and Research</a:t>
            </a:r>
            <a:endParaRPr lang="en-US" sz="1400" dirty="0">
              <a:solidFill>
                <a:srgbClr val="FCF9FF"/>
              </a:solidFill>
              <a:latin typeface="Arial"/>
              <a:cs typeface="Arial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485769" y="6082111"/>
            <a:ext cx="7734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9 years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485769" y="5302500"/>
            <a:ext cx="7734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4 years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378505" y="4280381"/>
            <a:ext cx="9330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2-4 years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405899" y="2810323"/>
            <a:ext cx="8782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2+ years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1990171" y="2193945"/>
            <a:ext cx="6752538" cy="158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999266" y="3640526"/>
            <a:ext cx="6752538" cy="158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003264" y="5101602"/>
            <a:ext cx="6752538" cy="158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016360" y="5850320"/>
            <a:ext cx="6752538" cy="158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3" name="Up Arrow 32"/>
          <p:cNvSpPr/>
          <p:nvPr/>
        </p:nvSpPr>
        <p:spPr>
          <a:xfrm>
            <a:off x="1322418" y="1921839"/>
            <a:ext cx="274958" cy="4398292"/>
          </a:xfrm>
          <a:prstGeom prst="upArrow">
            <a:avLst/>
          </a:prstGeom>
          <a:blipFill dpi="0" rotWithShape="1">
            <a:blip r:embed="rId3">
              <a:alphaModFix amt="28000"/>
              <a:duotone>
                <a:schemeClr val="accent1">
                  <a:shade val="20000"/>
                  <a:satMod val="130000"/>
                </a:schemeClr>
                <a:schemeClr val="accent1">
                  <a:tint val="80000"/>
                  <a:satMod val="150000"/>
                </a:schemeClr>
              </a:duotone>
            </a:blip>
            <a:srcRect/>
            <a:tile tx="0" ty="0" sx="50000" sy="50000" flip="none" algn="tl"/>
          </a:blip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rble_ppt_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Overview of the Public School System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905000"/>
            <a:ext cx="8001000" cy="4737100"/>
          </a:xfrm>
        </p:spPr>
        <p:txBody>
          <a:bodyPr>
            <a:normAutofit/>
          </a:bodyPr>
          <a:lstStyle/>
          <a:p>
            <a:r>
              <a:rPr lang="en-US" dirty="0" smtClean="0"/>
              <a:t>Federal government plays a limited role in the nation’s school system (Constitution of the US)</a:t>
            </a:r>
          </a:p>
          <a:p>
            <a:pPr lvl="1"/>
            <a:r>
              <a:rPr lang="en-US" dirty="0" smtClean="0"/>
              <a:t>8% of states’ educational resources from federal government</a:t>
            </a:r>
          </a:p>
          <a:p>
            <a:r>
              <a:rPr lang="en-US" dirty="0" smtClean="0"/>
              <a:t>Individual state governments play the central role</a:t>
            </a:r>
          </a:p>
          <a:p>
            <a:pPr lvl="1"/>
            <a:r>
              <a:rPr lang="en-US" dirty="0" smtClean="0"/>
              <a:t>Governor</a:t>
            </a:r>
          </a:p>
          <a:p>
            <a:pPr lvl="1"/>
            <a:r>
              <a:rPr lang="en-US" dirty="0" smtClean="0"/>
              <a:t>State Legislature</a:t>
            </a:r>
          </a:p>
          <a:p>
            <a:pPr lvl="1"/>
            <a:r>
              <a:rPr lang="en-US" dirty="0" smtClean="0"/>
              <a:t>Commissioner/Superintendent</a:t>
            </a:r>
          </a:p>
          <a:p>
            <a:pPr lvl="1"/>
            <a:r>
              <a:rPr lang="en-US" dirty="0" smtClean="0"/>
              <a:t>State Department of Education</a:t>
            </a:r>
          </a:p>
          <a:p>
            <a:pPr lvl="1"/>
            <a:r>
              <a:rPr lang="en-US" dirty="0" smtClean="0"/>
              <a:t>State Board of Education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rble_ppt_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Seven Primary Educational Functions of State Governments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905000"/>
            <a:ext cx="8001000" cy="4457700"/>
          </a:xfrm>
        </p:spPr>
        <p:txBody>
          <a:bodyPr>
            <a:normAutofit fontScale="92500" lnSpcReduction="10000"/>
          </a:bodyPr>
          <a:lstStyle/>
          <a:p>
            <a:pPr>
              <a:buFont typeface="+mj-lt"/>
              <a:buAutoNum type="arabicPeriod"/>
            </a:pPr>
            <a:r>
              <a:rPr lang="en-US" dirty="0" smtClean="0"/>
              <a:t>Establishing academic standards for pupil promotion and graduation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Licensing teachers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Establishing academic standards and curriculum guidelines for local school districts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Passing laws regulating the content of instruction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Providing for statewide testing of students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Financing of local schools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Governing state higher educational systems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rble_ppt_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Multicultural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single, unitary definition, but there are aims:</a:t>
            </a:r>
          </a:p>
          <a:p>
            <a:pPr lvl="1"/>
            <a:r>
              <a:rPr lang="en-US" dirty="0" smtClean="0"/>
              <a:t>Reform for educational equity</a:t>
            </a:r>
          </a:p>
          <a:p>
            <a:pPr lvl="1"/>
            <a:r>
              <a:rPr lang="en-US" dirty="0" smtClean="0"/>
              <a:t>Equal success opportunities for both male and female</a:t>
            </a:r>
          </a:p>
          <a:p>
            <a:pPr lvl="1"/>
            <a:r>
              <a:rPr lang="en-US" dirty="0" smtClean="0"/>
              <a:t>Interaction of race, class, and gender influences education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rble_ppt_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Multicultural Education and Curriculum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905000"/>
            <a:ext cx="8001000" cy="4622800"/>
          </a:xfrm>
        </p:spPr>
        <p:txBody>
          <a:bodyPr>
            <a:normAutofit/>
          </a:bodyPr>
          <a:lstStyle/>
          <a:p>
            <a:r>
              <a:rPr lang="en-US" dirty="0" smtClean="0"/>
              <a:t>Curriculum</a:t>
            </a:r>
          </a:p>
          <a:p>
            <a:pPr lvl="1"/>
            <a:r>
              <a:rPr lang="en-US" dirty="0" smtClean="0"/>
              <a:t>U.S. </a:t>
            </a:r>
            <a:r>
              <a:rPr lang="en-US" smtClean="0"/>
              <a:t>curricula </a:t>
            </a:r>
            <a:r>
              <a:rPr lang="en-US" dirty="0" smtClean="0"/>
              <a:t>typically reflects Eurocentric knowledge and values – irrelevant to minority students</a:t>
            </a:r>
          </a:p>
          <a:p>
            <a:r>
              <a:rPr lang="en-US" dirty="0" smtClean="0"/>
              <a:t>Banks (2004) Four Levels of Multicultural Curriculum Design</a:t>
            </a:r>
          </a:p>
          <a:p>
            <a:pPr lvl="1"/>
            <a:r>
              <a:rPr lang="en-US" dirty="0" smtClean="0"/>
              <a:t>Level 1: The Contributions Approach</a:t>
            </a:r>
          </a:p>
          <a:p>
            <a:pPr lvl="1"/>
            <a:r>
              <a:rPr lang="en-US" dirty="0" smtClean="0"/>
              <a:t>Level 2: The Additive Approach</a:t>
            </a:r>
          </a:p>
          <a:p>
            <a:pPr lvl="1"/>
            <a:r>
              <a:rPr lang="en-US" dirty="0" smtClean="0"/>
              <a:t>Level 3: The Transformational Approach</a:t>
            </a:r>
          </a:p>
          <a:p>
            <a:pPr lvl="1"/>
            <a:r>
              <a:rPr lang="en-US" dirty="0" smtClean="0"/>
              <a:t>Level 4: The Social Action Approach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1166</TotalTime>
  <Words>657</Words>
  <Application>Microsoft Office PowerPoint</Application>
  <PresentationFormat>On-screen Show (4:3)</PresentationFormat>
  <Paragraphs>104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Travelogue</vt:lpstr>
      <vt:lpstr>Chapter 15 Schooling in the United States</vt:lpstr>
      <vt:lpstr>How do you educate a diverse population in a democratic society?</vt:lpstr>
      <vt:lpstr>Overview</vt:lpstr>
      <vt:lpstr>Sociocultural Context of Society</vt:lpstr>
      <vt:lpstr>Schooling in the United States</vt:lpstr>
      <vt:lpstr>Overview of the Public School System</vt:lpstr>
      <vt:lpstr>Seven Primary Educational Functions of State Governments</vt:lpstr>
      <vt:lpstr>Multicultural Education</vt:lpstr>
      <vt:lpstr>Multicultural Education and Curriculum</vt:lpstr>
      <vt:lpstr>Standards- Based Education</vt:lpstr>
      <vt:lpstr>Features of Standards- Based Education</vt:lpstr>
      <vt:lpstr>Standards-Based Education and High Stakes Accountability</vt:lpstr>
      <vt:lpstr>Links to the Market Paradigm</vt:lpstr>
      <vt:lpstr>Success, Challenges and Debates</vt:lpstr>
      <vt:lpstr>Success, Challenges and Debates</vt:lpstr>
      <vt:lpstr>Conclusion</vt:lpstr>
    </vt:vector>
  </TitlesOfParts>
  <Company>Slippery Rock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15 Schooling in the United States</dc:title>
  <dc:creator>Douglas Strahler </dc:creator>
  <cp:lastModifiedBy>Jessica</cp:lastModifiedBy>
  <cp:revision>9</cp:revision>
  <dcterms:created xsi:type="dcterms:W3CDTF">2012-01-07T04:07:58Z</dcterms:created>
  <dcterms:modified xsi:type="dcterms:W3CDTF">2012-01-09T18:43:58Z</dcterms:modified>
</cp:coreProperties>
</file>