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63" r:id="rId6"/>
    <p:sldId id="259" r:id="rId7"/>
    <p:sldId id="264" r:id="rId8"/>
    <p:sldId id="260" r:id="rId9"/>
    <p:sldId id="261" r:id="rId10"/>
    <p:sldId id="275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2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53" autoAdjust="0"/>
    <p:restoredTop sz="86386" autoAdjust="0"/>
  </p:normalViewPr>
  <p:slideViewPr>
    <p:cSldViewPr snapToGrid="0">
      <p:cViewPr>
        <p:scale>
          <a:sx n="63" d="100"/>
          <a:sy n="63" d="100"/>
        </p:scale>
        <p:origin x="-43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9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2/4/2014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inecraftedu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withportal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lasslabgames.org/" TargetMode="External"/><Relationship Id="rId2" Type="http://schemas.openxmlformats.org/officeDocument/2006/relationships/hyperlink" Target="http://www.simcityedu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Instructional Video Games: </a:t>
            </a:r>
            <a:r>
              <a:rPr lang="en-US" sz="4400" b="1" dirty="0" smtClean="0">
                <a:solidFill>
                  <a:schemeClr val="tx2"/>
                </a:solidFill>
              </a:rPr>
              <a:t/>
            </a:r>
            <a:br>
              <a:rPr lang="en-US" sz="4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Overcoming </a:t>
            </a:r>
            <a:r>
              <a:rPr lang="en-US" sz="4400" b="1" dirty="0">
                <a:solidFill>
                  <a:schemeClr val="tx2"/>
                </a:solidFill>
              </a:rPr>
              <a:t>Usability Barriers in the </a:t>
            </a:r>
            <a:r>
              <a:rPr lang="en-US" sz="4400" b="1" dirty="0" smtClean="0">
                <a:solidFill>
                  <a:schemeClr val="tx2"/>
                </a:solidFill>
              </a:rPr>
              <a:t>Classroom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Jessica L Barron, MA</a:t>
            </a:r>
          </a:p>
          <a:p>
            <a:r>
              <a:rPr lang="en-US" b="1" dirty="0" smtClean="0"/>
              <a:t>Duquesne University</a:t>
            </a:r>
          </a:p>
        </p:txBody>
      </p:sp>
    </p:spTree>
    <p:extLst>
      <p:ext uri="{BB962C8B-B14F-4D97-AF65-F5344CB8AC3E}">
        <p14:creationId xmlns:p14="http://schemas.microsoft.com/office/powerpoint/2010/main" val="38121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Instructional Gaming </a:t>
            </a:r>
            <a:r>
              <a:rPr lang="en-US" sz="4800" dirty="0" smtClean="0"/>
              <a:t>Examples:</a:t>
            </a:r>
            <a:br>
              <a:rPr lang="en-US" sz="4800" dirty="0" smtClean="0"/>
            </a:br>
            <a:r>
              <a:rPr lang="en-US" sz="4800" dirty="0" err="1" smtClean="0"/>
              <a:t>MineCraft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 “Sandbox” style game that provides an open environment for students to explore and learn</a:t>
            </a:r>
          </a:p>
          <a:p>
            <a:r>
              <a:rPr lang="en-US" sz="2800" dirty="0"/>
              <a:t>The game provides a custom modification to help instructors use the game effectively in the classroom</a:t>
            </a:r>
          </a:p>
          <a:p>
            <a:r>
              <a:rPr lang="en-US" sz="2800" dirty="0" err="1" smtClean="0"/>
              <a:t>MineCraftedu</a:t>
            </a:r>
            <a:r>
              <a:rPr lang="en-US" sz="2800" dirty="0" smtClean="0"/>
              <a:t> </a:t>
            </a:r>
            <a:r>
              <a:rPr lang="en-US" sz="2800" dirty="0"/>
              <a:t>can enable students to  students apply their knowledge in technical and creative </a:t>
            </a:r>
            <a:r>
              <a:rPr lang="en-US" sz="2800" dirty="0" smtClean="0"/>
              <a:t>ways</a:t>
            </a:r>
            <a:endParaRPr lang="en-US" sz="2800" dirty="0"/>
          </a:p>
          <a:p>
            <a:pPr marL="0" indent="0">
              <a:buNone/>
            </a:pPr>
            <a:r>
              <a:rPr lang="en-US" b="1" i="1" dirty="0"/>
              <a:t>“</a:t>
            </a:r>
            <a:r>
              <a:rPr lang="en-US" b="1" i="1" dirty="0" err="1" smtClean="0"/>
              <a:t>MineCraft</a:t>
            </a:r>
            <a:r>
              <a:rPr lang="en-US" b="1" i="1" dirty="0" smtClean="0"/>
              <a:t> </a:t>
            </a:r>
            <a:r>
              <a:rPr lang="en-US" b="1" i="1" dirty="0"/>
              <a:t>is a clever, award-winning game for people of all ages that as has sold over eight million copies on PC and over twelve million copies across all platforms.”</a:t>
            </a:r>
          </a:p>
          <a:p>
            <a:pPr marL="0" indent="0">
              <a:buNone/>
            </a:pPr>
            <a:r>
              <a:rPr lang="en-US" b="1" i="1" dirty="0"/>
              <a:t>			-Alexandra Ding, StudentAdvisor.com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Minecraft</a:t>
            </a:r>
            <a:r>
              <a:rPr lang="en-US" sz="3200" b="1" dirty="0" smtClean="0"/>
              <a:t> EDU </a:t>
            </a:r>
            <a:r>
              <a:rPr lang="en-US" sz="3200" b="1" dirty="0" smtClean="0">
                <a:hlinkClick r:id="rId2"/>
              </a:rPr>
              <a:t>http://minecraftedu.com/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dirty="0"/>
              <a:t>Lesson Plans Include: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3200" dirty="0" smtClean="0"/>
              <a:t>Using Redstone to teach programming and electricity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3200" dirty="0" smtClean="0"/>
              <a:t>Engineering</a:t>
            </a:r>
            <a:r>
              <a:rPr lang="en-US" sz="3200" dirty="0"/>
              <a:t> </a:t>
            </a:r>
            <a:r>
              <a:rPr lang="en-US" sz="3200" dirty="0" smtClean="0"/>
              <a:t>and Spatial Reasoning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3200" dirty="0" smtClean="0"/>
              <a:t>Multiplication </a:t>
            </a:r>
            <a:r>
              <a:rPr lang="en-US" sz="3200" dirty="0"/>
              <a:t>skills and understanding the concepts of volume and </a:t>
            </a:r>
            <a:r>
              <a:rPr lang="en-US" sz="3200" dirty="0" smtClean="0"/>
              <a:t>area</a:t>
            </a:r>
          </a:p>
          <a:p>
            <a:pPr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lvl="1" indent="-3429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Instructional Gaming Examples:</a:t>
            </a:r>
            <a:br>
              <a:rPr lang="en-US" sz="4800" dirty="0"/>
            </a:br>
            <a:r>
              <a:rPr lang="en-US" sz="4800" dirty="0" err="1"/>
              <a:t>MineCraft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291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lvl="1" indent="-3429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Instructional Gaming Examples:</a:t>
            </a:r>
            <a:br>
              <a:rPr lang="en-US" sz="4800" dirty="0"/>
            </a:br>
            <a:r>
              <a:rPr lang="en-US" sz="4800" dirty="0" err="1"/>
              <a:t>MineCraft</a:t>
            </a:r>
            <a:endParaRPr lang="en-US" sz="4800" dirty="0"/>
          </a:p>
        </p:txBody>
      </p:sp>
      <p:pic>
        <p:nvPicPr>
          <p:cNvPr id="3074" name="Picture 2" descr="https://fbcdn-sphotos-c-a.akamaihd.net/hphotos-ak-ash3/558493_3540716310306_1945409245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4018" r="4712" b="9561"/>
          <a:stretch/>
        </p:blipFill>
        <p:spPr bwMode="auto">
          <a:xfrm>
            <a:off x="5555613" y="1905000"/>
            <a:ext cx="642347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4.bp.blogspot.com/-yr1bBfiYIh8/UBzUNOVja2I/AAAAAAAAA94/PGID79I-NRM/s1600/minecraft-desert-te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08" y="3992881"/>
            <a:ext cx="5434148" cy="2547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https://fbcdn-sphotos-a-a.akamaihd.net/hphotos-ak-ash3/577723_3595255313747_49475374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7753" r="12818" b="-2282"/>
          <a:stretch/>
        </p:blipFill>
        <p:spPr bwMode="auto">
          <a:xfrm>
            <a:off x="161427" y="2255520"/>
            <a:ext cx="4751161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66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Instructional Gaming Examples:</a:t>
            </a:r>
            <a:br>
              <a:rPr lang="en-US" sz="4800" dirty="0" smtClean="0"/>
            </a:br>
            <a:r>
              <a:rPr lang="en-US" sz="4800" dirty="0" smtClean="0"/>
              <a:t>Portal 2</a:t>
            </a:r>
            <a:endParaRPr lang="en-US" sz="4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994400" y="1950720"/>
            <a:ext cx="6096000" cy="41754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</a:rPr>
              <a:t>Using Portal 2 in STEM education provides:</a:t>
            </a:r>
          </a:p>
          <a:p>
            <a:r>
              <a:rPr lang="en-US" sz="3000" dirty="0">
                <a:solidFill>
                  <a:schemeClr val="tx1"/>
                </a:solidFill>
              </a:rPr>
              <a:t>P</a:t>
            </a:r>
            <a:r>
              <a:rPr lang="en-US" sz="3000" dirty="0" smtClean="0">
                <a:solidFill>
                  <a:schemeClr val="tx1"/>
                </a:solidFill>
              </a:rPr>
              <a:t>erson </a:t>
            </a:r>
            <a:r>
              <a:rPr lang="en-US" sz="3000" dirty="0">
                <a:solidFill>
                  <a:schemeClr val="tx1"/>
                </a:solidFill>
              </a:rPr>
              <a:t>to person collaboration</a:t>
            </a:r>
          </a:p>
          <a:p>
            <a:r>
              <a:rPr lang="en-US" sz="3000" dirty="0">
                <a:solidFill>
                  <a:schemeClr val="tx1"/>
                </a:solidFill>
              </a:rPr>
              <a:t>T</a:t>
            </a:r>
            <a:r>
              <a:rPr lang="en-US" sz="3000" dirty="0" smtClean="0">
                <a:solidFill>
                  <a:schemeClr val="tx1"/>
                </a:solidFill>
              </a:rPr>
              <a:t>he </a:t>
            </a:r>
            <a:r>
              <a:rPr lang="en-US" sz="3000" dirty="0">
                <a:solidFill>
                  <a:schemeClr val="tx1"/>
                </a:solidFill>
              </a:rPr>
              <a:t>ability for learners to see actions and the consequences in real-time</a:t>
            </a:r>
          </a:p>
          <a:p>
            <a:r>
              <a:rPr lang="en-US" sz="3000" dirty="0">
                <a:solidFill>
                  <a:schemeClr val="tx1"/>
                </a:solidFill>
              </a:rPr>
              <a:t>They can also create their own levels using “Hammer” that their teammates can complete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.tgcdn.net/images/products/zoom/e932_portal_test_chamber_stic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11" y="2262508"/>
            <a:ext cx="3856529" cy="40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8911" y="6339840"/>
            <a:ext cx="38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www.thinkgeek.com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92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Instructional Gaming Examples:</a:t>
            </a:r>
            <a:br>
              <a:rPr lang="en-US" sz="4800" dirty="0" smtClean="0"/>
            </a:br>
            <a:r>
              <a:rPr lang="en-US" sz="4800" dirty="0" smtClean="0"/>
              <a:t>Portal 2</a:t>
            </a:r>
            <a:endParaRPr lang="en-US" sz="4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Teach with portals</a:t>
            </a:r>
            <a:r>
              <a:rPr lang="en-US" sz="3200" dirty="0"/>
              <a:t>: </a:t>
            </a:r>
            <a:r>
              <a:rPr lang="en-US" sz="3200" b="1" dirty="0">
                <a:hlinkClick r:id="rId2"/>
              </a:rPr>
              <a:t>http://www.teachwithportals.com</a:t>
            </a:r>
            <a:endParaRPr lang="en-US" sz="3200" b="1" dirty="0"/>
          </a:p>
          <a:p>
            <a:pPr marL="0" indent="0">
              <a:spcBef>
                <a:spcPct val="20000"/>
              </a:spcBef>
              <a:buNone/>
            </a:pPr>
            <a:r>
              <a:rPr lang="en-US" sz="3000" dirty="0"/>
              <a:t>Lesson Plans Include:</a:t>
            </a:r>
          </a:p>
          <a:p>
            <a:pPr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The Broken Rooms (Math)</a:t>
            </a:r>
          </a:p>
          <a:p>
            <a:pPr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Portal “Bouncing” and Oscillations, Lesson 1 &amp; 2 (Physics)</a:t>
            </a:r>
          </a:p>
          <a:p>
            <a:pPr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Terminal Velocity</a:t>
            </a:r>
          </a:p>
          <a:p>
            <a:pPr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Introduction to Parabolas with the Puzzle Maker</a:t>
            </a:r>
          </a:p>
          <a:p>
            <a:pPr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000" dirty="0"/>
          </a:p>
          <a:p>
            <a:pPr lvl="1" indent="-3429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9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Instructional Gaming:</a:t>
            </a:r>
            <a:br>
              <a:rPr lang="en-US" dirty="0" smtClean="0"/>
            </a:br>
            <a:r>
              <a:rPr lang="en-US" dirty="0" smtClean="0"/>
              <a:t>Portal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7" y="1426029"/>
            <a:ext cx="1065671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1" y="6091981"/>
            <a:ext cx="216341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/>
              <a:t>www.teeworlds.com</a:t>
            </a:r>
          </a:p>
        </p:txBody>
      </p:sp>
    </p:spTree>
    <p:extLst>
      <p:ext uri="{BB962C8B-B14F-4D97-AF65-F5344CB8AC3E}">
        <p14:creationId xmlns:p14="http://schemas.microsoft.com/office/powerpoint/2010/main" val="21601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Instructional Gaming Examples:</a:t>
            </a:r>
            <a:br>
              <a:rPr lang="en-US" sz="4800" dirty="0" smtClean="0"/>
            </a:br>
            <a:r>
              <a:rPr lang="en-US" sz="4800" dirty="0" smtClean="0"/>
              <a:t>SimCity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order to meet the demand to make STEM education more engaging, EA</a:t>
            </a:r>
            <a:r>
              <a:rPr lang="en-US" sz="3200" dirty="0"/>
              <a:t>, Maxis and the GlassLab </a:t>
            </a:r>
            <a:r>
              <a:rPr lang="en-US" sz="3200" dirty="0" smtClean="0"/>
              <a:t>collaborated and modified EA’s</a:t>
            </a:r>
            <a:r>
              <a:rPr lang="en-US" sz="3200" dirty="0"/>
              <a:t> </a:t>
            </a:r>
            <a:r>
              <a:rPr lang="en-US" sz="3200" b="1" i="1" dirty="0"/>
              <a:t>SimCity </a:t>
            </a:r>
            <a:r>
              <a:rPr lang="en-US" sz="3200" dirty="0"/>
              <a:t>game for educational </a:t>
            </a:r>
            <a:r>
              <a:rPr lang="en-US" sz="3200" dirty="0" smtClean="0"/>
              <a:t>use.</a:t>
            </a:r>
            <a:r>
              <a:rPr lang="en-US" sz="3200" dirty="0"/>
              <a:t>  </a:t>
            </a:r>
            <a:endParaRPr lang="en-US" sz="3200" dirty="0" smtClean="0"/>
          </a:p>
          <a:p>
            <a:r>
              <a:rPr lang="en-US" sz="3200" dirty="0" smtClean="0"/>
              <a:t>The initiative is to attract students to high paying jobs within STEM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94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Instructional Gaming Examples:</a:t>
            </a:r>
            <a:br>
              <a:rPr lang="en-US" sz="4800" dirty="0" smtClean="0"/>
            </a:br>
            <a:r>
              <a:rPr lang="en-US" sz="4800" dirty="0" smtClean="0"/>
              <a:t>SimCity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SimCity </a:t>
            </a:r>
            <a:r>
              <a:rPr lang="en-US" sz="2800" b="1" dirty="0" smtClean="0"/>
              <a:t>EDU </a:t>
            </a:r>
            <a:r>
              <a:rPr lang="en-US" sz="2800" b="1" dirty="0" smtClean="0">
                <a:hlinkClick r:id="rId2"/>
              </a:rPr>
              <a:t>http</a:t>
            </a:r>
            <a:r>
              <a:rPr lang="en-US" sz="2800" b="1" dirty="0">
                <a:hlinkClick r:id="rId2"/>
              </a:rPr>
              <a:t>://www.simcityedu.org</a:t>
            </a:r>
            <a:r>
              <a:rPr lang="en-US" sz="2800" b="1" dirty="0" smtClean="0">
                <a:hlinkClick r:id="rId2"/>
              </a:rPr>
              <a:t>/</a:t>
            </a:r>
            <a:r>
              <a:rPr lang="en-US" sz="2800" b="1" dirty="0" smtClean="0"/>
              <a:t> and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http://glasslabgames.org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/</a:t>
            </a:r>
            <a:endParaRPr lang="en-US" sz="2800" b="1" dirty="0" smtClean="0"/>
          </a:p>
          <a:p>
            <a:r>
              <a:rPr lang="en-US" sz="2800" dirty="0" smtClean="0"/>
              <a:t>Lesson Plans include:</a:t>
            </a:r>
            <a:endParaRPr lang="en-US" sz="2800" dirty="0"/>
          </a:p>
          <a:p>
            <a:pPr marL="742950" lvl="2" indent="-342900"/>
            <a:r>
              <a:rPr lang="en-US" sz="2800" dirty="0" smtClean="0"/>
              <a:t>Building </a:t>
            </a:r>
            <a:r>
              <a:rPr lang="en-US" sz="2800" dirty="0"/>
              <a:t>Blocks: Geometry &amp; Math-Minded (Sim)City Building</a:t>
            </a:r>
          </a:p>
          <a:p>
            <a:pPr marL="742950" lvl="2" indent="-342900"/>
            <a:r>
              <a:rPr lang="en-US" sz="2800" dirty="0"/>
              <a:t>Power to the People: Energy Consumption, Costs &amp; Consequences</a:t>
            </a:r>
          </a:p>
          <a:p>
            <a:pPr marL="742950" lvl="2" indent="-342900"/>
            <a:r>
              <a:rPr lang="en-US" sz="2800" dirty="0" smtClean="0"/>
              <a:t>Pollution Challenge: Fixing a city in distress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Instructional Gaming Examples:</a:t>
            </a:r>
            <a:br>
              <a:rPr lang="en-US" sz="4800" dirty="0"/>
            </a:br>
            <a:r>
              <a:rPr lang="en-US" sz="4800" dirty="0"/>
              <a:t>SimCity</a:t>
            </a:r>
          </a:p>
        </p:txBody>
      </p:sp>
      <p:pic>
        <p:nvPicPr>
          <p:cNvPr id="1026" name="Picture 2" descr="http://www.simcityedu.org/wp-content/uploads/2013/10/CarouselImage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" y="1938338"/>
            <a:ext cx="8493631" cy="23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65" y="4297680"/>
            <a:ext cx="9201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Practice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Exploring </a:t>
            </a:r>
            <a:r>
              <a:rPr lang="en-US" sz="4800" dirty="0"/>
              <a:t>the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9660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Session Overview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3600" dirty="0" smtClean="0"/>
              <a:t>Why use Instructional Gaming?</a:t>
            </a:r>
          </a:p>
          <a:p>
            <a:r>
              <a:rPr lang="en-US" sz="3600" dirty="0" smtClean="0"/>
              <a:t>Instructional Gaming: The Barriers</a:t>
            </a:r>
          </a:p>
          <a:p>
            <a:r>
              <a:rPr lang="en-US" sz="3600" dirty="0" smtClean="0"/>
              <a:t>Discussion: Our Personal Experiences</a:t>
            </a:r>
          </a:p>
          <a:p>
            <a:r>
              <a:rPr lang="en-US" sz="3600" dirty="0" smtClean="0"/>
              <a:t>Overcoming Barriers</a:t>
            </a:r>
          </a:p>
          <a:p>
            <a:r>
              <a:rPr lang="en-US" sz="3600" dirty="0" smtClean="0"/>
              <a:t>Instructional Gaming Examples </a:t>
            </a:r>
          </a:p>
          <a:p>
            <a:r>
              <a:rPr lang="en-US" sz="3600" dirty="0" smtClean="0"/>
              <a:t>Practice: Exploring the Possibilities</a:t>
            </a:r>
            <a:endParaRPr lang="en-US" sz="3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References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dirty="0"/>
              <a:t>Aldrich, C. (2005). </a:t>
            </a:r>
            <a:r>
              <a:rPr lang="en-US" sz="2300" i="1" dirty="0"/>
              <a:t>Learning by doing: A comprehensive guide to simulations, computer games, and pedagogy in e-learning and other educational experiences. </a:t>
            </a:r>
            <a:r>
              <a:rPr lang="en-US" sz="2300" dirty="0"/>
              <a:t>San Francisco: Pfeiffer.</a:t>
            </a:r>
          </a:p>
          <a:p>
            <a:pPr marL="0" indent="0">
              <a:buNone/>
            </a:pPr>
            <a:r>
              <a:rPr lang="en-US" sz="2300" dirty="0" err="1"/>
              <a:t>Barab</a:t>
            </a:r>
            <a:r>
              <a:rPr lang="en-US" sz="2300" dirty="0"/>
              <a:t>, S. A., </a:t>
            </a:r>
            <a:r>
              <a:rPr lang="en-US" sz="2300" dirty="0" err="1"/>
              <a:t>Gresalfi</a:t>
            </a:r>
            <a:r>
              <a:rPr lang="en-US" sz="2300" dirty="0"/>
              <a:t>, M., &amp; </a:t>
            </a:r>
            <a:r>
              <a:rPr lang="en-US" sz="2300" dirty="0" err="1"/>
              <a:t>Arici</a:t>
            </a:r>
            <a:r>
              <a:rPr lang="en-US" sz="2300" dirty="0"/>
              <a:t>, A. (2009). Why educators should care about games. Educational Leadership 67(1), pp. 76--80</a:t>
            </a:r>
            <a:r>
              <a:rPr lang="en-US" sz="2300" dirty="0" smtClean="0"/>
              <a:t>.</a:t>
            </a:r>
          </a:p>
          <a:p>
            <a:pPr marL="0" indent="0">
              <a:buNone/>
            </a:pPr>
            <a:r>
              <a:rPr lang="en-US" sz="2300" dirty="0" err="1"/>
              <a:t>Bleah</a:t>
            </a:r>
            <a:r>
              <a:rPr lang="en-US" sz="2300" dirty="0"/>
              <a:t>, Joel. "Using Simulations to Learn Principles of Geometry and Civil Engineering." BrainMeld.org. Sept. 2005. Web. 18 Jan. 2011</a:t>
            </a:r>
            <a:r>
              <a:rPr lang="en-US" sz="2300" dirty="0" smtClean="0"/>
              <a:t>.</a:t>
            </a:r>
            <a:endParaRPr lang="en-US" sz="2300" dirty="0"/>
          </a:p>
          <a:p>
            <a:pPr marL="0" indent="0">
              <a:buNone/>
            </a:pPr>
            <a:r>
              <a:rPr lang="en-US" sz="2300" dirty="0" err="1"/>
              <a:t>Ertmer</a:t>
            </a:r>
            <a:r>
              <a:rPr lang="en-US" sz="2300" dirty="0"/>
              <a:t>, P. A. (1999). Addressing first- and second-order barriers to change: Strategies for technology integration.  </a:t>
            </a:r>
            <a:r>
              <a:rPr lang="en-US" sz="2300" i="1" dirty="0"/>
              <a:t>Educational Technology, Research and Development, 47</a:t>
            </a:r>
            <a:r>
              <a:rPr lang="en-US" sz="2300" dirty="0"/>
              <a:t>(4), 47-61. ProQuest Education Journals.</a:t>
            </a:r>
          </a:p>
          <a:p>
            <a:pPr marL="0" indent="0">
              <a:buNone/>
            </a:pPr>
            <a:r>
              <a:rPr lang="en-US" sz="2300" dirty="0"/>
              <a:t>Gee, J.P (2005) Learning by Design: good video games as learning machines, E-Learning and Digital Media, 2(1), 5-16.</a:t>
            </a:r>
          </a:p>
          <a:p>
            <a:pPr marL="0" indent="0">
              <a:buNone/>
            </a:pPr>
            <a:r>
              <a:rPr lang="en-US" sz="2300" dirty="0"/>
              <a:t>Hyatt, K.J., Barron, J.L., </a:t>
            </a:r>
            <a:r>
              <a:rPr lang="en-US" sz="2300" dirty="0" err="1"/>
              <a:t>Noakes</a:t>
            </a:r>
            <a:r>
              <a:rPr lang="en-US" sz="2300" dirty="0"/>
              <a:t>, M.A. (2012). Video gaming for STEM education. In S. Wang and H. Yang (Ed.), Cases on Formal, Non-Formal, and Informal Online Learning: Opportunities and Practices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References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2129789"/>
            <a:ext cx="9628632" cy="3986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/>
              <a:t>Klietsch</a:t>
            </a:r>
            <a:r>
              <a:rPr lang="en-US" sz="1800" dirty="0"/>
              <a:t>, R. G. (1969). </a:t>
            </a:r>
            <a:r>
              <a:rPr lang="en-US" sz="1800" i="1" dirty="0"/>
              <a:t>An introduction to learning games &amp; instructional simulations: A curriculum guide</a:t>
            </a:r>
            <a:r>
              <a:rPr lang="en-US" sz="1800" dirty="0"/>
              <a:t>. Newport, MN: Instructional Simulations.</a:t>
            </a:r>
          </a:p>
          <a:p>
            <a:pPr marL="0" indent="0">
              <a:buNone/>
            </a:pPr>
            <a:r>
              <a:rPr lang="en-US" sz="1800" dirty="0"/>
              <a:t>Park, S. H., &amp; </a:t>
            </a:r>
            <a:r>
              <a:rPr lang="en-US" sz="1800" dirty="0" err="1"/>
              <a:t>Ertmer</a:t>
            </a:r>
            <a:r>
              <a:rPr lang="en-US" sz="1800" dirty="0"/>
              <a:t>, P. A. (2008). Examining barriers in technology-enhanced problem-based learning: Using a performance support systems approach. </a:t>
            </a:r>
            <a:r>
              <a:rPr lang="en-US" sz="1800" i="1" dirty="0"/>
              <a:t>British Journal of Educational Technology, 39</a:t>
            </a:r>
            <a:r>
              <a:rPr lang="en-US" sz="1800" dirty="0"/>
              <a:t>, 631-643.</a:t>
            </a:r>
          </a:p>
          <a:p>
            <a:pPr marL="0" indent="0">
              <a:buNone/>
            </a:pPr>
            <a:r>
              <a:rPr lang="en-US" sz="1800" dirty="0" err="1"/>
              <a:t>Schunk</a:t>
            </a:r>
            <a:r>
              <a:rPr lang="en-US" sz="1800" dirty="0"/>
              <a:t>, D. H., </a:t>
            </a:r>
            <a:r>
              <a:rPr lang="en-US" sz="1800" dirty="0" err="1"/>
              <a:t>Pintrich</a:t>
            </a:r>
            <a:r>
              <a:rPr lang="en-US" sz="1800" dirty="0"/>
              <a:t>, P. R., &amp; </a:t>
            </a:r>
            <a:r>
              <a:rPr lang="en-US" sz="1800" dirty="0" err="1"/>
              <a:t>Meece</a:t>
            </a:r>
            <a:r>
              <a:rPr lang="en-US" sz="1800" dirty="0"/>
              <a:t>, J. L. (2008). </a:t>
            </a:r>
            <a:r>
              <a:rPr lang="en-US" sz="1800" i="1" dirty="0"/>
              <a:t>Motivation in Education: Theory, Research, and Applications </a:t>
            </a:r>
            <a:r>
              <a:rPr lang="en-US" sz="1800" dirty="0"/>
              <a:t>(3</a:t>
            </a:r>
            <a:r>
              <a:rPr lang="en-US" sz="1800" baseline="30000" dirty="0"/>
              <a:t>rd</a:t>
            </a:r>
            <a:r>
              <a:rPr lang="en-US" sz="1800" dirty="0"/>
              <a:t> ed.). Upper Saddle River, NJ: Pearson Merrill-Prentice Hall.</a:t>
            </a:r>
          </a:p>
          <a:p>
            <a:pPr marL="0" indent="0">
              <a:buNone/>
            </a:pPr>
            <a:r>
              <a:rPr lang="en-US" sz="1800" dirty="0"/>
              <a:t>Snowman, J., </a:t>
            </a:r>
            <a:r>
              <a:rPr lang="en-US" sz="1800" dirty="0" err="1"/>
              <a:t>McCown</a:t>
            </a:r>
            <a:r>
              <a:rPr lang="en-US" sz="1800" dirty="0"/>
              <a:t>, R. R., &amp; </a:t>
            </a:r>
            <a:r>
              <a:rPr lang="en-US" sz="1800" dirty="0" err="1"/>
              <a:t>Biehler</a:t>
            </a:r>
            <a:r>
              <a:rPr lang="en-US" sz="1800" dirty="0"/>
              <a:t>, R. F. (2009). </a:t>
            </a:r>
            <a:r>
              <a:rPr lang="en-US" sz="1800" i="1" dirty="0"/>
              <a:t>Psychology applied to teaching</a:t>
            </a:r>
            <a:r>
              <a:rPr lang="en-US" sz="1800" dirty="0"/>
              <a:t>. Boston: Houghton Mifflin.</a:t>
            </a:r>
          </a:p>
          <a:p>
            <a:pPr marL="0" indent="0">
              <a:buNone/>
            </a:pPr>
            <a:r>
              <a:rPr lang="en-US" sz="1800" dirty="0" smtClean="0"/>
              <a:t>Wood</a:t>
            </a:r>
            <a:r>
              <a:rPr lang="en-US" sz="1800" dirty="0"/>
              <a:t>, E., Mueller, J., Willoughby, T., </a:t>
            </a:r>
            <a:r>
              <a:rPr lang="en-US" sz="1800" dirty="0" err="1"/>
              <a:t>Specht</a:t>
            </a:r>
            <a:r>
              <a:rPr lang="en-US" sz="1800" dirty="0"/>
              <a:t>, J., &amp; </a:t>
            </a:r>
            <a:r>
              <a:rPr lang="en-US" sz="1800" dirty="0" err="1"/>
              <a:t>Deyoung</a:t>
            </a:r>
            <a:r>
              <a:rPr lang="en-US" sz="1800" dirty="0"/>
              <a:t>, T. (2005). Teachers’ Perceptions: barriers and supports to using technology in the classroom. </a:t>
            </a:r>
            <a:r>
              <a:rPr lang="en-US" sz="1800" i="1" dirty="0"/>
              <a:t>Education, Communication &amp; Information</a:t>
            </a:r>
            <a:r>
              <a:rPr lang="en-US" sz="1800" dirty="0"/>
              <a:t>, 183-206.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76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use Instructional Gaming?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Many instructors are turning to </a:t>
            </a:r>
            <a:r>
              <a:rPr lang="en-US" sz="2800" b="1" dirty="0" smtClean="0"/>
              <a:t>alternate teaching solutions </a:t>
            </a:r>
            <a:r>
              <a:rPr lang="en-US" sz="2800" dirty="0" smtClean="0"/>
              <a:t>to help bridge the gap in between hands on experiences and learning</a:t>
            </a:r>
          </a:p>
          <a:p>
            <a:pPr marL="0" indent="0">
              <a:buNone/>
            </a:pPr>
            <a:r>
              <a:rPr lang="en-US" sz="2800" dirty="0" smtClean="0"/>
              <a:t>“…</a:t>
            </a:r>
            <a:r>
              <a:rPr lang="en-US" sz="2800" b="1" i="1" dirty="0" smtClean="0"/>
              <a:t>the necessary goal of a well-designed </a:t>
            </a:r>
            <a:r>
              <a:rPr lang="en-US" sz="2800" b="1" i="1" dirty="0" err="1" smtClean="0"/>
              <a:t>sim</a:t>
            </a:r>
            <a:r>
              <a:rPr lang="en-US" sz="2800" b="1" i="1" dirty="0" smtClean="0"/>
              <a:t>-based program is to develop in the student a deep, flexible, intuitive, kinesthetic understanding of the subject matter.”</a:t>
            </a:r>
          </a:p>
          <a:p>
            <a:pPr marL="0" indent="0">
              <a:buNone/>
            </a:pPr>
            <a:r>
              <a:rPr lang="en-US" sz="2800" b="1" i="1" dirty="0"/>
              <a:t>	</a:t>
            </a:r>
            <a:r>
              <a:rPr lang="en-US" sz="2800" b="1" i="1" dirty="0" smtClean="0"/>
              <a:t>			</a:t>
            </a:r>
            <a:r>
              <a:rPr lang="en-US" sz="2800" b="1" i="1" dirty="0"/>
              <a:t>~</a:t>
            </a:r>
            <a:r>
              <a:rPr lang="en-US" sz="2800" b="1" i="1" dirty="0" smtClean="0"/>
              <a:t>Clark Aldrich</a:t>
            </a:r>
          </a:p>
        </p:txBody>
      </p:sp>
    </p:spTree>
    <p:extLst>
      <p:ext uri="{BB962C8B-B14F-4D97-AF65-F5344CB8AC3E}">
        <p14:creationId xmlns:p14="http://schemas.microsoft.com/office/powerpoint/2010/main" val="12174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use Instructional Gaming?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Simply </a:t>
            </a:r>
            <a:r>
              <a:rPr lang="en-US" sz="2800" b="1" dirty="0"/>
              <a:t>observing</a:t>
            </a:r>
            <a:r>
              <a:rPr lang="en-US" sz="2800" dirty="0"/>
              <a:t> a model in action is not enough for a learner to retain all that they have learned.   In order to truly retain their knowledge, they should </a:t>
            </a:r>
            <a:r>
              <a:rPr lang="en-US" sz="2800" b="1" dirty="0"/>
              <a:t>demonstrate</a:t>
            </a:r>
            <a:r>
              <a:rPr lang="en-US" sz="2800" dirty="0"/>
              <a:t> their skills through the following steps:  </a:t>
            </a:r>
          </a:p>
          <a:p>
            <a:pPr lvl="1"/>
            <a:r>
              <a:rPr lang="en-US" sz="2800" dirty="0"/>
              <a:t>Attention </a:t>
            </a:r>
          </a:p>
          <a:p>
            <a:pPr lvl="1"/>
            <a:r>
              <a:rPr lang="en-US" sz="2800" dirty="0"/>
              <a:t>Retention</a:t>
            </a:r>
          </a:p>
          <a:p>
            <a:pPr lvl="1"/>
            <a:r>
              <a:rPr lang="en-US" sz="2800" dirty="0"/>
              <a:t>Production</a:t>
            </a:r>
          </a:p>
          <a:p>
            <a:pPr lvl="1"/>
            <a:r>
              <a:rPr lang="en-US" sz="2800" dirty="0"/>
              <a:t>Motivation   </a:t>
            </a:r>
          </a:p>
          <a:p>
            <a:pPr marL="0" indent="0">
              <a:buNone/>
            </a:pPr>
            <a:r>
              <a:rPr lang="en-US" sz="2800" i="1" dirty="0"/>
              <a:t>~Motivation in Education by </a:t>
            </a:r>
            <a:r>
              <a:rPr lang="en-US" sz="2800" i="1" dirty="0" err="1"/>
              <a:t>Schunk</a:t>
            </a:r>
            <a:r>
              <a:rPr lang="en-US" sz="2800" i="1" dirty="0"/>
              <a:t>, </a:t>
            </a:r>
            <a:r>
              <a:rPr lang="en-US" sz="2800" i="1" dirty="0" err="1"/>
              <a:t>Pintrich</a:t>
            </a:r>
            <a:r>
              <a:rPr lang="en-US" sz="2800" i="1" dirty="0"/>
              <a:t>, &amp; </a:t>
            </a:r>
            <a:r>
              <a:rPr lang="en-US" sz="2800" i="1" dirty="0" err="1"/>
              <a:t>Meece</a:t>
            </a:r>
            <a:endParaRPr lang="en-US" sz="2800" i="1" dirty="0"/>
          </a:p>
          <a:p>
            <a:endParaRPr lang="en-US" dirty="0"/>
          </a:p>
        </p:txBody>
      </p:sp>
      <p:pic>
        <p:nvPicPr>
          <p:cNvPr id="1026" name="Picture 2" descr="C:\Users\Jessica\AppData\Local\Microsoft\Windows\Temporary Internet Files\Content.IE5\276WPPIS\MC9004315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14" y="3703434"/>
            <a:ext cx="1600086" cy="16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ssica\AppData\Local\Microsoft\Windows\Temporary Internet Files\Content.IE5\276WPPIS\MC90044142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51" y="3778262"/>
            <a:ext cx="1599971" cy="15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Instructional Gaming: The Barriers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First Order Barriers: External</a:t>
            </a:r>
          </a:p>
          <a:p>
            <a:r>
              <a:rPr lang="en-US" sz="3600" dirty="0" smtClean="0"/>
              <a:t>Lack of Hardware</a:t>
            </a:r>
          </a:p>
          <a:p>
            <a:r>
              <a:rPr lang="en-US" sz="3600" dirty="0" smtClean="0"/>
              <a:t>Lack of Software</a:t>
            </a:r>
          </a:p>
          <a:p>
            <a:r>
              <a:rPr lang="en-US" sz="3600" dirty="0" smtClean="0"/>
              <a:t>Lack of Professional </a:t>
            </a:r>
            <a:br>
              <a:rPr lang="en-US" sz="3600" dirty="0" smtClean="0"/>
            </a:br>
            <a:r>
              <a:rPr lang="en-US" sz="3600" dirty="0" smtClean="0"/>
              <a:t>Development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3" descr="C:\Users\Jessica\AppData\Local\Microsoft\Windows\Temporary Internet Files\Content.IE5\55FIAW8G\MC9003036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68" y="3456737"/>
            <a:ext cx="2231538" cy="22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Instructional Gaming: The Barriers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Second Order Barriers: Internal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eachers</a:t>
            </a:r>
            <a:r>
              <a:rPr lang="en-US" sz="2800" dirty="0"/>
              <a:t>’ </a:t>
            </a:r>
            <a:r>
              <a:rPr lang="en-US" sz="2800" dirty="0" smtClean="0"/>
              <a:t>confidence 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eliefs </a:t>
            </a:r>
            <a:r>
              <a:rPr lang="en-US" sz="2800" dirty="0"/>
              <a:t>about </a:t>
            </a:r>
            <a:r>
              <a:rPr lang="en-US" sz="2800" dirty="0" smtClean="0"/>
              <a:t>how students learned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erceived </a:t>
            </a:r>
            <a:r>
              <a:rPr lang="en-US" sz="2800" dirty="0"/>
              <a:t>value of technology </a:t>
            </a:r>
          </a:p>
          <a:p>
            <a:pPr marL="0" indent="0">
              <a:buNone/>
            </a:pPr>
            <a:r>
              <a:rPr lang="en-US" sz="2800" b="1" i="1" dirty="0" smtClean="0"/>
              <a:t>"</a:t>
            </a:r>
            <a:r>
              <a:rPr lang="en-US" sz="2800" b="1" i="1" dirty="0"/>
              <a:t>Teacher quality is the factor that matters most for student </a:t>
            </a:r>
            <a:r>
              <a:rPr lang="en-US" sz="2800" b="1" i="1" dirty="0" smtClean="0"/>
              <a:t>learning</a:t>
            </a:r>
            <a:r>
              <a:rPr lang="en-US" sz="2800" b="1" i="1" dirty="0"/>
              <a:t>.</a:t>
            </a:r>
            <a:r>
              <a:rPr lang="en-US" sz="2800" b="1" i="1" dirty="0" smtClean="0"/>
              <a:t>“</a:t>
            </a:r>
          </a:p>
          <a:p>
            <a:pPr marL="0" indent="0">
              <a:buNone/>
            </a:pPr>
            <a:r>
              <a:rPr lang="en-US" sz="2800" b="1" i="1" dirty="0" smtClean="0"/>
              <a:t>				~Darling-Hammond </a:t>
            </a:r>
            <a:r>
              <a:rPr lang="en-US" sz="2800" b="1" i="1" dirty="0"/>
              <a:t>and Berry </a:t>
            </a:r>
          </a:p>
        </p:txBody>
      </p:sp>
      <p:pic>
        <p:nvPicPr>
          <p:cNvPr id="2050" name="Picture 2" descr="C:\Users\Jessica\AppData\Local\Microsoft\Windows\Temporary Internet Files\Content.IE5\55FIAW8G\MC9004420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428" y="2057571"/>
            <a:ext cx="2758612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Discussion</a:t>
            </a:r>
            <a:r>
              <a:rPr lang="en-US" sz="6600" dirty="0" smtClean="0"/>
              <a:t>: Barriers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Our </a:t>
            </a:r>
            <a:r>
              <a:rPr lang="en-US" sz="4800" dirty="0"/>
              <a:t>Personal Experiences</a:t>
            </a:r>
          </a:p>
        </p:txBody>
      </p:sp>
    </p:spTree>
    <p:extLst>
      <p:ext uri="{BB962C8B-B14F-4D97-AF65-F5344CB8AC3E}">
        <p14:creationId xmlns:p14="http://schemas.microsoft.com/office/powerpoint/2010/main" val="11444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Overcoming Barriers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Remedies for First Order Barriers: External</a:t>
            </a:r>
          </a:p>
          <a:p>
            <a:r>
              <a:rPr lang="en-US" sz="3200" dirty="0" smtClean="0"/>
              <a:t>Seek out PC games</a:t>
            </a:r>
          </a:p>
          <a:p>
            <a:r>
              <a:rPr lang="en-US" sz="3200" dirty="0" smtClean="0"/>
              <a:t>Apply for grants (iPad, software licenses, trainings)</a:t>
            </a:r>
          </a:p>
          <a:p>
            <a:r>
              <a:rPr lang="en-US" sz="3200" dirty="0" smtClean="0"/>
              <a:t>Use educational version of games</a:t>
            </a:r>
          </a:p>
          <a:p>
            <a:r>
              <a:rPr lang="en-US" sz="3200" dirty="0" smtClean="0"/>
              <a:t>Introduce ongoing and thorough </a:t>
            </a:r>
            <a:r>
              <a:rPr lang="en-US" sz="3200" dirty="0"/>
              <a:t>p</a:t>
            </a:r>
            <a:r>
              <a:rPr lang="en-US" sz="3200" dirty="0" smtClean="0"/>
              <a:t>rofessional development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21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Overcoming Barriers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Remedies for Second Order Barriers: Internal</a:t>
            </a:r>
          </a:p>
          <a:p>
            <a:r>
              <a:rPr lang="en-US" sz="3200" dirty="0"/>
              <a:t>Create a support structure for instructors</a:t>
            </a:r>
          </a:p>
          <a:p>
            <a:pPr marL="228600" lvl="1">
              <a:spcBef>
                <a:spcPts val="1500"/>
              </a:spcBef>
            </a:pPr>
            <a:r>
              <a:rPr lang="en-US" sz="3200" dirty="0"/>
              <a:t>Discuss and analyze theory</a:t>
            </a:r>
          </a:p>
          <a:p>
            <a:pPr marL="228600" lvl="1">
              <a:spcBef>
                <a:spcPts val="1500"/>
              </a:spcBef>
            </a:pPr>
            <a:r>
              <a:rPr lang="en-US" sz="3200" dirty="0"/>
              <a:t>Provide practical uses for video games</a:t>
            </a:r>
          </a:p>
          <a:p>
            <a:pPr marL="228600" lvl="1">
              <a:spcBef>
                <a:spcPts val="1500"/>
              </a:spcBef>
            </a:pPr>
            <a:r>
              <a:rPr lang="en-US" sz="3200" dirty="0"/>
              <a:t>Create and maintain technical support materials</a:t>
            </a:r>
          </a:p>
          <a:p>
            <a:pPr marL="685800" lvl="3">
              <a:spcBef>
                <a:spcPts val="1500"/>
              </a:spcBef>
            </a:pPr>
            <a:r>
              <a:rPr lang="en-US" sz="3000" dirty="0"/>
              <a:t>Lesson plans, instructions, and FAQ’s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26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TS103462902</Template>
  <TotalTime>0</TotalTime>
  <Words>895</Words>
  <Application>Microsoft Office PowerPoint</Application>
  <PresentationFormat>Custom</PresentationFormat>
  <Paragraphs>105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TS103462902</vt:lpstr>
      <vt:lpstr>Instructional Video Games:  Overcoming Usability Barriers in the Classroom</vt:lpstr>
      <vt:lpstr>Session Overview</vt:lpstr>
      <vt:lpstr>Why use Instructional Gaming?</vt:lpstr>
      <vt:lpstr>Why use Instructional Gaming?</vt:lpstr>
      <vt:lpstr>Instructional Gaming: The Barriers</vt:lpstr>
      <vt:lpstr>Instructional Gaming: The Barriers</vt:lpstr>
      <vt:lpstr>Discussion: Barriers</vt:lpstr>
      <vt:lpstr>Overcoming Barriers</vt:lpstr>
      <vt:lpstr>Overcoming Barriers</vt:lpstr>
      <vt:lpstr>Instructional Gaming Examples: MineCraft</vt:lpstr>
      <vt:lpstr>Instructional Gaming Examples: MineCraft</vt:lpstr>
      <vt:lpstr>Instructional Gaming Examples: MineCraft</vt:lpstr>
      <vt:lpstr>Instructional Gaming Examples: Portal 2</vt:lpstr>
      <vt:lpstr>Instructional Gaming Examples: Portal 2</vt:lpstr>
      <vt:lpstr>Instructional Gaming: Portal 2</vt:lpstr>
      <vt:lpstr>Instructional Gaming Examples: SimCity</vt:lpstr>
      <vt:lpstr>Instructional Gaming Examples: SimCity</vt:lpstr>
      <vt:lpstr>Instructional Gaming Examples: SimCity</vt:lpstr>
      <vt:lpstr>Practice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2014-01-11T19:53:09Z</dcterms:created>
  <dcterms:modified xsi:type="dcterms:W3CDTF">2014-02-04T16:33:34Z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