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3" r:id="rId4"/>
    <p:sldId id="257" r:id="rId5"/>
    <p:sldId id="259" r:id="rId6"/>
    <p:sldId id="262" r:id="rId7"/>
    <p:sldId id="263" r:id="rId8"/>
    <p:sldId id="264" r:id="rId9"/>
    <p:sldId id="260" r:id="rId10"/>
    <p:sldId id="265" r:id="rId11"/>
    <p:sldId id="266" r:id="rId12"/>
    <p:sldId id="267" r:id="rId13"/>
    <p:sldId id="261" r:id="rId14"/>
    <p:sldId id="268" r:id="rId15"/>
    <p:sldId id="269" r:id="rId16"/>
    <p:sldId id="270"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710"/>
    <a:srgbClr val="66B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792"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35728142-5869-4CE2-A524-158371CE3448}" type="datetimeFigureOut">
              <a:rPr lang="en-US"/>
              <a:pPr>
                <a:defRPr/>
              </a:pPr>
              <a:t>4/10/2014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14974FD4-6DD8-44F1-AAB1-F59318B39C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3871EF2B-9D65-4482-B508-9F6EF239AAB1}" type="datetimeFigureOut">
              <a:rPr lang="en-US"/>
              <a:pPr>
                <a:defRPr/>
              </a:pPr>
              <a:t>4/10/2014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F663596-ED6F-4C86-8300-9603AAF6CF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0285955C-7FB8-4626-BD16-D20B1CE51682}" type="datetimeFigureOut">
              <a:rPr lang="en-US"/>
              <a:pPr>
                <a:defRPr/>
              </a:pPr>
              <a:t>4/10/2014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E6CCC06-B8E8-4554-BFA6-44E97382E3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B56347CE-5738-491B-8BE4-D45474B38536}" type="datetimeFigureOut">
              <a:rPr lang="en-US"/>
              <a:pPr>
                <a:defRPr/>
              </a:pPr>
              <a:t>4/10/2014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C137287B-99D9-4F79-BCA3-8DA4854D10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5EA5FE8-E540-40FA-AFBD-3872688B2EB8}" type="datetimeFigureOut">
              <a:rPr lang="en-US"/>
              <a:pPr>
                <a:defRPr/>
              </a:pPr>
              <a:t>4/10/2014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73069BAE-9178-4A4F-B07D-FCA6CF7169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F3C49C8B-C518-4651-AE11-30C58CC9B5B4}" type="datetimeFigureOut">
              <a:rPr lang="en-US"/>
              <a:pPr>
                <a:defRPr/>
              </a:pPr>
              <a:t>4/10/2014</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125516B7-13EA-488F-8BAC-0668F98E1E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90539E22-C66E-49E9-B135-A78C9DF9E206}" type="datetimeFigureOut">
              <a:rPr lang="en-US"/>
              <a:pPr>
                <a:defRPr/>
              </a:pPr>
              <a:t>4/10/2014</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692EF8B6-43E5-47F2-8702-6EF33A45D1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01DFD5FF-D6D9-45AE-9407-26D8463BD81D}" type="datetimeFigureOut">
              <a:rPr lang="en-US"/>
              <a:pPr>
                <a:defRPr/>
              </a:pPr>
              <a:t>4/10/2014</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9C7BE1F5-D32D-4C5B-B2DA-50F699BC25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42836BB-E8F7-4354-BE28-276C5DB20E30}" type="datetimeFigureOut">
              <a:rPr lang="en-US"/>
              <a:pPr>
                <a:defRPr/>
              </a:pPr>
              <a:t>4/10/2014</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26121B85-FA26-423B-9464-2019252E69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49E1357-7D58-4885-A812-FB06BF0BC7A3}" type="datetimeFigureOut">
              <a:rPr lang="en-US"/>
              <a:pPr>
                <a:defRPr/>
              </a:pPr>
              <a:t>4/10/2014</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3A39E974-50BB-4B03-8A16-E9CC519886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514BC24-902A-47FD-980C-34F1C12BB5B1}" type="datetimeFigureOut">
              <a:rPr lang="en-US"/>
              <a:pPr>
                <a:defRPr/>
              </a:pPr>
              <a:t>4/10/2014</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62BCA05D-2833-4424-9AB0-D823295E6B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Espace réservé du texte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D29893B-8DAB-49CF-ABC2-B0BCF5B15362}" type="datetimeFigureOut">
              <a:rPr lang="en-US"/>
              <a:pPr>
                <a:defRPr/>
              </a:pPr>
              <a:t>4/10/2014</a:t>
            </a:fld>
            <a:endParaRPr lang="en-US"/>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4EB620-A627-4BFC-8C1B-D08618A56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9.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9.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9.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20.jpe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4.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4.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8.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8.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2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2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1.wmf"/><Relationship Id="rId7"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22.png"/><Relationship Id="rId5" Type="http://schemas.openxmlformats.org/officeDocument/2006/relationships/slide" Target="slide18.xml"/><Relationship Id="rId4" Type="http://schemas.openxmlformats.org/officeDocument/2006/relationships/slide" Target="slide17.xml"/><Relationship Id="rId9"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8.xml"/><Relationship Id="rId4" Type="http://schemas.openxmlformats.org/officeDocument/2006/relationships/slide" Target="slide17.xml"/></Relationships>
</file>

<file path=ppt/slides/_rels/slide2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1.wmf"/><Relationship Id="rId7"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23.png"/><Relationship Id="rId5" Type="http://schemas.openxmlformats.org/officeDocument/2006/relationships/slide" Target="slide22.xml"/><Relationship Id="rId4" Type="http://schemas.openxmlformats.org/officeDocument/2006/relationships/slide" Target="slide21.xml"/><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2.xml"/><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1.wmf"/><Relationship Id="rId7"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audio" Target="file:///C:\Users\Jessica\AppData\Local\Microsoft\Windows\Temporary%20Internet%20Files\Content.IE5\ZWPK211J\MS910220505%5b1%5d.wav" TargetMode="External"/><Relationship Id="rId6" Type="http://schemas.openxmlformats.org/officeDocument/2006/relationships/image" Target="../media/image24.png"/><Relationship Id="rId5" Type="http://schemas.openxmlformats.org/officeDocument/2006/relationships/slide" Target="slide20.xml"/><Relationship Id="rId4" Type="http://schemas.openxmlformats.org/officeDocument/2006/relationships/slide" Target="slide19.xml"/><Relationship Id="rId9" Type="http://schemas.openxmlformats.org/officeDocument/2006/relationships/image" Target="../media/image4.wmf"/></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5.wmf"/><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12.wmf"/><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3219450"/>
            <a:ext cx="6929438" cy="577850"/>
          </a:xfrm>
        </p:spPr>
        <p:txBody>
          <a:bodyPr>
            <a:normAutofit fontScale="90000"/>
          </a:bodyPr>
          <a:lstStyle/>
          <a:p>
            <a:pPr eaLnBrk="1" hangingPunct="1">
              <a:defRPr/>
            </a:pPr>
            <a:r>
              <a:rPr lang="fr-CA" sz="4800" smtClean="0">
                <a:solidFill>
                  <a:schemeClr val="bg1"/>
                </a:solidFill>
                <a:latin typeface="Albertus" pitchFamily="34" charset="0"/>
              </a:rPr>
              <a:t>Stages of Life</a:t>
            </a:r>
            <a:endParaRPr lang="en-US" sz="4800" smtClean="0">
              <a:solidFill>
                <a:schemeClr val="bg1"/>
              </a:solidFill>
              <a:latin typeface="Albertus"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49" name="Picture 9" descr="seedling"/>
          <p:cNvPicPr>
            <a:picLocks noChangeAspect="1" noChangeArrowheads="1"/>
          </p:cNvPicPr>
          <p:nvPr/>
        </p:nvPicPr>
        <p:blipFill>
          <a:blip r:embed="rId3" cstate="print"/>
          <a:srcRect/>
          <a:stretch>
            <a:fillRect/>
          </a:stretch>
        </p:blipFill>
        <p:spPr bwMode="auto">
          <a:xfrm>
            <a:off x="6732240" y="1419622"/>
            <a:ext cx="1727621" cy="2773596"/>
          </a:xfrm>
          <a:prstGeom prst="rect">
            <a:avLst/>
          </a:prstGeom>
          <a:noFill/>
        </p:spPr>
      </p:pic>
      <p:sp>
        <p:nvSpPr>
          <p:cNvPr id="10242"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Plant</a:t>
            </a:r>
            <a:endParaRPr lang="en-US" smtClean="0">
              <a:solidFill>
                <a:srgbClr val="5DA710"/>
              </a:solidFill>
            </a:endParaRPr>
          </a:p>
        </p:txBody>
      </p:sp>
      <p:sp>
        <p:nvSpPr>
          <p:cNvPr id="10243" name="Espace réservé du contenu 2"/>
          <p:cNvSpPr>
            <a:spLocks noGrp="1"/>
          </p:cNvSpPr>
          <p:nvPr>
            <p:ph idx="1"/>
          </p:nvPr>
        </p:nvSpPr>
        <p:spPr>
          <a:xfrm>
            <a:off x="2286000" y="1143000"/>
            <a:ext cx="4374232" cy="3786188"/>
          </a:xfrm>
        </p:spPr>
        <p:txBody>
          <a:bodyPr/>
          <a:lstStyle/>
          <a:p>
            <a:pPr marL="0" indent="0" eaLnBrk="1" hangingPunct="1">
              <a:lnSpc>
                <a:spcPct val="90000"/>
              </a:lnSpc>
              <a:buNone/>
            </a:pPr>
            <a:r>
              <a:rPr lang="en-US" sz="3600" dirty="0" smtClean="0"/>
              <a:t>The small plant that first makes its appearance is the seedling. It has a small, vulnerable stem with a few small leaves. </a:t>
            </a:r>
            <a:r>
              <a:rPr lang="en-US" sz="2800" dirty="0" smtClean="0"/>
              <a:t/>
            </a:r>
            <a:br>
              <a:rPr lang="en-US" sz="2800" dirty="0" smtClean="0"/>
            </a:br>
            <a:endParaRPr lang="en-US" sz="3000" dirty="0" smtClean="0">
              <a:solidFill>
                <a:srgbClr val="5DA710"/>
              </a:solidFill>
            </a:endParaRPr>
          </a:p>
        </p:txBody>
      </p:sp>
      <p:grpSp>
        <p:nvGrpSpPr>
          <p:cNvPr id="10245" name="Group 5"/>
          <p:cNvGrpSpPr>
            <a:grpSpLocks/>
          </p:cNvGrpSpPr>
          <p:nvPr/>
        </p:nvGrpSpPr>
        <p:grpSpPr bwMode="auto">
          <a:xfrm>
            <a:off x="6875463" y="627063"/>
            <a:ext cx="2017712" cy="431800"/>
            <a:chOff x="6372200" y="4155926"/>
            <a:chExt cx="2304256" cy="648072"/>
          </a:xfrm>
        </p:grpSpPr>
        <p:sp>
          <p:nvSpPr>
            <p:cNvPr id="7" name="Action Button: Home 6">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Forward or Next 7">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ction Button: Back or Previous 8">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 name="Picture 10" descr="MC900441793[1]">
            <a:hlinkClick r:id="rId5" action="ppaction://hlinksldjump"/>
          </p:cNvPr>
          <p:cNvPicPr>
            <a:picLocks noChangeAspect="1" noChangeArrowheads="1"/>
          </p:cNvPicPr>
          <p:nvPr/>
        </p:nvPicPr>
        <p:blipFill>
          <a:blip r:embed="rId6" cstate="print"/>
          <a:srcRect/>
          <a:stretch>
            <a:fillRect/>
          </a:stretch>
        </p:blipFill>
        <p:spPr bwMode="auto">
          <a:xfrm>
            <a:off x="3779912" y="339502"/>
            <a:ext cx="863600" cy="699542"/>
          </a:xfrm>
          <a:prstGeom prst="rect">
            <a:avLst/>
          </a:prstGeom>
          <a:noFill/>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273" name="Picture 9" descr="small tree"/>
          <p:cNvPicPr>
            <a:picLocks noGrp="1" noChangeAspect="1" noChangeArrowheads="1"/>
          </p:cNvPicPr>
          <p:nvPr>
            <p:ph idx="4294967295"/>
          </p:nvPr>
        </p:nvPicPr>
        <p:blipFill>
          <a:blip r:embed="rId3" cstate="print"/>
          <a:srcRect/>
          <a:stretch>
            <a:fillRect/>
          </a:stretch>
        </p:blipFill>
        <p:spPr>
          <a:xfrm>
            <a:off x="6156176" y="1275606"/>
            <a:ext cx="2419350" cy="3562350"/>
          </a:xfrm>
        </p:spPr>
      </p:pic>
      <p:sp>
        <p:nvSpPr>
          <p:cNvPr id="11266" name="Titre 1"/>
          <p:cNvSpPr>
            <a:spLocks noGrp="1"/>
          </p:cNvSpPr>
          <p:nvPr>
            <p:ph type="title"/>
          </p:nvPr>
        </p:nvSpPr>
        <p:spPr>
          <a:xfrm>
            <a:off x="2286000" y="206375"/>
            <a:ext cx="6400800" cy="857250"/>
          </a:xfrm>
        </p:spPr>
        <p:txBody>
          <a:bodyPr/>
          <a:lstStyle/>
          <a:p>
            <a:pPr algn="l" eaLnBrk="1" hangingPunct="1"/>
            <a:r>
              <a:rPr lang="fr-CA" dirty="0" smtClean="0">
                <a:solidFill>
                  <a:srgbClr val="5DA710"/>
                </a:solidFill>
              </a:rPr>
              <a:t>Plant</a:t>
            </a:r>
            <a:endParaRPr lang="en-US" dirty="0" smtClean="0">
              <a:solidFill>
                <a:srgbClr val="5DA710"/>
              </a:solidFill>
            </a:endParaRPr>
          </a:p>
        </p:txBody>
      </p:sp>
      <p:grpSp>
        <p:nvGrpSpPr>
          <p:cNvPr id="11269" name="Group 5"/>
          <p:cNvGrpSpPr>
            <a:grpSpLocks/>
          </p:cNvGrpSpPr>
          <p:nvPr/>
        </p:nvGrpSpPr>
        <p:grpSpPr bwMode="auto">
          <a:xfrm>
            <a:off x="6875463" y="627063"/>
            <a:ext cx="2017712" cy="431800"/>
            <a:chOff x="6372200" y="4155926"/>
            <a:chExt cx="2304256" cy="648072"/>
          </a:xfrm>
        </p:grpSpPr>
        <p:sp>
          <p:nvSpPr>
            <p:cNvPr id="7" name="Action Button: Home 6">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Forward or Next 7">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ction Button: Back or Previous 8">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Rectangle 9"/>
          <p:cNvSpPr/>
          <p:nvPr/>
        </p:nvSpPr>
        <p:spPr>
          <a:xfrm>
            <a:off x="2286000" y="1203598"/>
            <a:ext cx="4572000" cy="3539430"/>
          </a:xfrm>
          <a:prstGeom prst="rect">
            <a:avLst/>
          </a:prstGeom>
        </p:spPr>
        <p:txBody>
          <a:bodyPr wrap="square">
            <a:spAutoFit/>
          </a:bodyPr>
          <a:lstStyle/>
          <a:p>
            <a:r>
              <a:rPr lang="en-US" sz="3200" dirty="0" smtClean="0"/>
              <a:t>With sunlight and water, this seeding will grow larger and more mature. The stem and root will grow longer, and new leaves will appear on the plant.</a:t>
            </a:r>
            <a:endParaRPr lang="en-US" sz="3200" dirty="0"/>
          </a:p>
        </p:txBody>
      </p:sp>
      <p:pic>
        <p:nvPicPr>
          <p:cNvPr id="11" name="Picture 10" descr="MC900441793[1]">
            <a:hlinkClick r:id="rId5" action="ppaction://hlinksldjump"/>
          </p:cNvPr>
          <p:cNvPicPr>
            <a:picLocks noChangeAspect="1" noChangeArrowheads="1"/>
          </p:cNvPicPr>
          <p:nvPr/>
        </p:nvPicPr>
        <p:blipFill>
          <a:blip r:embed="rId6" cstate="print"/>
          <a:srcRect/>
          <a:stretch>
            <a:fillRect/>
          </a:stretch>
        </p:blipFill>
        <p:spPr bwMode="auto">
          <a:xfrm>
            <a:off x="3779912" y="339502"/>
            <a:ext cx="863600" cy="699542"/>
          </a:xfrm>
          <a:prstGeom prst="rect">
            <a:avLst/>
          </a:prstGeom>
          <a:noFill/>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2297" name="Picture 9" descr="tree"/>
          <p:cNvPicPr>
            <a:picLocks noChangeAspect="1" noChangeArrowheads="1"/>
          </p:cNvPicPr>
          <p:nvPr/>
        </p:nvPicPr>
        <p:blipFill>
          <a:blip r:embed="rId3" cstate="print"/>
          <a:srcRect/>
          <a:stretch>
            <a:fillRect/>
          </a:stretch>
        </p:blipFill>
        <p:spPr bwMode="auto">
          <a:xfrm>
            <a:off x="6896100" y="1419622"/>
            <a:ext cx="2247900" cy="3114675"/>
          </a:xfrm>
          <a:prstGeom prst="rect">
            <a:avLst/>
          </a:prstGeom>
          <a:noFill/>
        </p:spPr>
      </p:pic>
      <p:sp>
        <p:nvSpPr>
          <p:cNvPr id="12290"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Plant</a:t>
            </a:r>
            <a:endParaRPr lang="en-US" smtClean="0">
              <a:solidFill>
                <a:srgbClr val="5DA710"/>
              </a:solidFill>
            </a:endParaRPr>
          </a:p>
        </p:txBody>
      </p:sp>
      <p:sp>
        <p:nvSpPr>
          <p:cNvPr id="12291" name="Espace réservé du contenu 2"/>
          <p:cNvSpPr>
            <a:spLocks noGrp="1"/>
          </p:cNvSpPr>
          <p:nvPr>
            <p:ph idx="1"/>
          </p:nvPr>
        </p:nvSpPr>
        <p:spPr>
          <a:xfrm>
            <a:off x="2286000" y="1143000"/>
            <a:ext cx="4878288" cy="3786188"/>
          </a:xfrm>
        </p:spPr>
        <p:txBody>
          <a:bodyPr/>
          <a:lstStyle/>
          <a:p>
            <a:pPr marL="0" indent="0" eaLnBrk="1" hangingPunct="1">
              <a:lnSpc>
                <a:spcPct val="90000"/>
              </a:lnSpc>
              <a:buNone/>
            </a:pPr>
            <a:r>
              <a:rPr lang="en-US" sz="2800" dirty="0" smtClean="0"/>
              <a:t>When the plant reaches maturity, flowers will form. The flower is different for each plant, yet all contain the same basic parts. Some plants protect the seeds inside a fruit that houses the seeds until they are ready. </a:t>
            </a:r>
            <a:br>
              <a:rPr lang="en-US" sz="2800" dirty="0" smtClean="0"/>
            </a:br>
            <a:r>
              <a:rPr lang="en-US" sz="2800" dirty="0" smtClean="0"/>
              <a:t/>
            </a:r>
            <a:br>
              <a:rPr lang="en-US" sz="2800" dirty="0" smtClean="0"/>
            </a:br>
            <a:endParaRPr lang="en-US" sz="3000" dirty="0" smtClean="0">
              <a:solidFill>
                <a:srgbClr val="5DA710"/>
              </a:solidFill>
            </a:endParaRPr>
          </a:p>
        </p:txBody>
      </p:sp>
      <p:grpSp>
        <p:nvGrpSpPr>
          <p:cNvPr id="12293" name="Group 5"/>
          <p:cNvGrpSpPr>
            <a:grpSpLocks/>
          </p:cNvGrpSpPr>
          <p:nvPr/>
        </p:nvGrpSpPr>
        <p:grpSpPr bwMode="auto">
          <a:xfrm>
            <a:off x="6875465" y="627063"/>
            <a:ext cx="1323975" cy="431800"/>
            <a:chOff x="6372200" y="4155926"/>
            <a:chExt cx="1511998" cy="648072"/>
          </a:xfrm>
        </p:grpSpPr>
        <p:sp>
          <p:nvSpPr>
            <p:cNvPr id="7" name="Action Button: Home 6">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ction Button: Back or Previous 8">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 name="Picture 10" descr="MC900441793[1]">
            <a:hlinkClick r:id="rId5" action="ppaction://hlinksldjump"/>
          </p:cNvPr>
          <p:cNvPicPr>
            <a:picLocks noChangeAspect="1" noChangeArrowheads="1"/>
          </p:cNvPicPr>
          <p:nvPr/>
        </p:nvPicPr>
        <p:blipFill>
          <a:blip r:embed="rId6" cstate="print"/>
          <a:srcRect/>
          <a:stretch>
            <a:fillRect/>
          </a:stretch>
        </p:blipFill>
        <p:spPr bwMode="auto">
          <a:xfrm>
            <a:off x="3779912" y="339502"/>
            <a:ext cx="863600" cy="699542"/>
          </a:xfrm>
          <a:prstGeom prst="rect">
            <a:avLst/>
          </a:prstGeom>
          <a:noFill/>
        </p:spPr>
      </p:pic>
      <p:sp>
        <p:nvSpPr>
          <p:cNvPr id="11" name="Action Button: Custom 10">
            <a:hlinkClick r:id="rId7" action="ppaction://hlinksldjump" highlightClick="1"/>
          </p:cNvPr>
          <p:cNvSpPr/>
          <p:nvPr/>
        </p:nvSpPr>
        <p:spPr>
          <a:xfrm>
            <a:off x="3059832" y="4371950"/>
            <a:ext cx="3528392" cy="504056"/>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CLICK HERE TO REVIEW</a:t>
            </a:r>
            <a:endParaRPr lang="en-US" sz="2400" b="1" dirty="0">
              <a:solidFill>
                <a:srgbClr val="002060"/>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3324" name="Picture 12" descr="eggs"/>
          <p:cNvPicPr>
            <a:picLocks noChangeAspect="1" noChangeArrowheads="1"/>
          </p:cNvPicPr>
          <p:nvPr/>
        </p:nvPicPr>
        <p:blipFill>
          <a:blip r:embed="rId3" cstate="print"/>
          <a:srcRect/>
          <a:stretch>
            <a:fillRect/>
          </a:stretch>
        </p:blipFill>
        <p:spPr bwMode="auto">
          <a:xfrm rot="20408787">
            <a:off x="4516934" y="2458587"/>
            <a:ext cx="3059833" cy="1907429"/>
          </a:xfrm>
          <a:prstGeom prst="rect">
            <a:avLst/>
          </a:prstGeom>
          <a:noFill/>
        </p:spPr>
      </p:pic>
      <p:sp>
        <p:nvSpPr>
          <p:cNvPr id="13314"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Frog</a:t>
            </a:r>
            <a:endParaRPr lang="en-US" smtClean="0">
              <a:solidFill>
                <a:srgbClr val="5DA710"/>
              </a:solidFill>
            </a:endParaRPr>
          </a:p>
        </p:txBody>
      </p:sp>
      <p:sp>
        <p:nvSpPr>
          <p:cNvPr id="13315" name="Espace réservé du contenu 2"/>
          <p:cNvSpPr>
            <a:spLocks noGrp="1"/>
          </p:cNvSpPr>
          <p:nvPr>
            <p:ph idx="1"/>
          </p:nvPr>
        </p:nvSpPr>
        <p:spPr>
          <a:xfrm>
            <a:off x="2286000" y="1143000"/>
            <a:ext cx="6643688" cy="1644774"/>
          </a:xfrm>
        </p:spPr>
        <p:txBody>
          <a:bodyPr/>
          <a:lstStyle/>
          <a:p>
            <a:pPr marL="0" indent="0" eaLnBrk="1" hangingPunct="1">
              <a:lnSpc>
                <a:spcPct val="90000"/>
              </a:lnSpc>
              <a:buNone/>
            </a:pPr>
            <a:r>
              <a:rPr lang="en-US" b="1" dirty="0" smtClean="0"/>
              <a:t>Frogs lay their eggs in water or wet places.  A floating clump of eggs is called frog spawn.</a:t>
            </a:r>
            <a:r>
              <a:rPr lang="en-US" sz="2800" b="1" dirty="0" smtClean="0"/>
              <a:t>    </a:t>
            </a:r>
          </a:p>
          <a:p>
            <a:pPr eaLnBrk="1" hangingPunct="1">
              <a:lnSpc>
                <a:spcPct val="90000"/>
              </a:lnSpc>
              <a:buFont typeface="Arial" charset="0"/>
              <a:buNone/>
            </a:pPr>
            <a:endParaRPr lang="en-US" sz="3000" dirty="0" smtClean="0">
              <a:solidFill>
                <a:srgbClr val="5DA710"/>
              </a:solidFill>
            </a:endParaRPr>
          </a:p>
        </p:txBody>
      </p:sp>
      <p:pic>
        <p:nvPicPr>
          <p:cNvPr id="13316" name="Picture 7" descr="MC900326474[1]"/>
          <p:cNvPicPr>
            <a:picLocks noChangeAspect="1" noChangeArrowheads="1"/>
          </p:cNvPicPr>
          <p:nvPr/>
        </p:nvPicPr>
        <p:blipFill>
          <a:blip r:embed="rId4" cstate="print"/>
          <a:srcRect/>
          <a:stretch>
            <a:fillRect/>
          </a:stretch>
        </p:blipFill>
        <p:spPr bwMode="auto">
          <a:xfrm>
            <a:off x="3708400" y="339725"/>
            <a:ext cx="1219200" cy="647700"/>
          </a:xfrm>
          <a:prstGeom prst="rect">
            <a:avLst/>
          </a:prstGeom>
          <a:noFill/>
          <a:ln w="9525">
            <a:noFill/>
            <a:miter lim="800000"/>
            <a:headEnd/>
            <a:tailEnd/>
          </a:ln>
        </p:spPr>
      </p:pic>
      <p:grpSp>
        <p:nvGrpSpPr>
          <p:cNvPr id="13317" name="Group 10"/>
          <p:cNvGrpSpPr>
            <a:grpSpLocks/>
          </p:cNvGrpSpPr>
          <p:nvPr/>
        </p:nvGrpSpPr>
        <p:grpSpPr bwMode="auto">
          <a:xfrm>
            <a:off x="7632697" y="627063"/>
            <a:ext cx="1260475" cy="431800"/>
            <a:chOff x="7236975" y="4155926"/>
            <a:chExt cx="1439481" cy="648072"/>
          </a:xfrm>
        </p:grpSpPr>
        <p:sp>
          <p:nvSpPr>
            <p:cNvPr id="12" name="Action Button: Home 11">
              <a:hlinkClick r:id="rId5"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Forward or Next 12">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2286000" y="1143000"/>
            <a:ext cx="6643688" cy="3786188"/>
          </a:xfrm>
        </p:spPr>
        <p:txBody>
          <a:bodyPr/>
          <a:lstStyle/>
          <a:p>
            <a:pPr marL="0" indent="0" eaLnBrk="1" hangingPunct="1">
              <a:lnSpc>
                <a:spcPct val="90000"/>
              </a:lnSpc>
              <a:buNone/>
            </a:pPr>
            <a:r>
              <a:rPr lang="en-US" sz="2800" b="1" dirty="0" smtClean="0"/>
              <a:t>After its 21 day development period, the embryo attaches itself to a weed in the water. This quickly becomes a tadpole, a baby frog.   hey eat very small plants that stick to larger plants in the water.  The tadpole has a long tail, and lives in the water. </a:t>
            </a:r>
          </a:p>
          <a:p>
            <a:pPr eaLnBrk="1" hangingPunct="1">
              <a:lnSpc>
                <a:spcPct val="90000"/>
              </a:lnSpc>
              <a:buNone/>
            </a:pPr>
            <a:endParaRPr lang="en-US" sz="2800" b="1" dirty="0" smtClean="0"/>
          </a:p>
          <a:p>
            <a:pPr eaLnBrk="1" hangingPunct="1">
              <a:lnSpc>
                <a:spcPct val="90000"/>
              </a:lnSpc>
              <a:buNone/>
            </a:pPr>
            <a:r>
              <a:rPr lang="en-US" sz="2800" b="1" dirty="0" smtClean="0"/>
              <a:t>.    </a:t>
            </a:r>
          </a:p>
          <a:p>
            <a:pPr eaLnBrk="1" hangingPunct="1">
              <a:lnSpc>
                <a:spcPct val="90000"/>
              </a:lnSpc>
              <a:buFont typeface="Arial" charset="0"/>
              <a:buNone/>
            </a:pPr>
            <a:endParaRPr lang="en-US" sz="3000" dirty="0" smtClean="0">
              <a:solidFill>
                <a:srgbClr val="5DA710"/>
              </a:solidFill>
            </a:endParaRPr>
          </a:p>
        </p:txBody>
      </p:sp>
      <p:pic>
        <p:nvPicPr>
          <p:cNvPr id="14345" name="Picture 9" descr="tadpole"/>
          <p:cNvPicPr>
            <a:picLocks noGrp="1" noChangeAspect="1" noChangeArrowheads="1"/>
          </p:cNvPicPr>
          <p:nvPr>
            <p:ph idx="4294967295"/>
          </p:nvPr>
        </p:nvPicPr>
        <p:blipFill>
          <a:blip r:embed="rId3" cstate="print"/>
          <a:srcRect/>
          <a:stretch>
            <a:fillRect/>
          </a:stretch>
        </p:blipFill>
        <p:spPr>
          <a:xfrm>
            <a:off x="4283968" y="3579862"/>
            <a:ext cx="2806566" cy="1244848"/>
          </a:xfrm>
        </p:spPr>
      </p:pic>
      <p:sp>
        <p:nvSpPr>
          <p:cNvPr id="14338" name="Titre 1"/>
          <p:cNvSpPr>
            <a:spLocks noGrp="1"/>
          </p:cNvSpPr>
          <p:nvPr>
            <p:ph type="title"/>
          </p:nvPr>
        </p:nvSpPr>
        <p:spPr>
          <a:xfrm>
            <a:off x="2286000" y="206375"/>
            <a:ext cx="6400800" cy="857250"/>
          </a:xfrm>
        </p:spPr>
        <p:txBody>
          <a:bodyPr/>
          <a:lstStyle/>
          <a:p>
            <a:pPr algn="l" eaLnBrk="1" hangingPunct="1"/>
            <a:r>
              <a:rPr lang="fr-CA" dirty="0" err="1" smtClean="0">
                <a:solidFill>
                  <a:srgbClr val="5DA710"/>
                </a:solidFill>
              </a:rPr>
              <a:t>Frog</a:t>
            </a:r>
            <a:endParaRPr lang="en-US" dirty="0" smtClean="0">
              <a:solidFill>
                <a:srgbClr val="5DA710"/>
              </a:solidFill>
            </a:endParaRPr>
          </a:p>
        </p:txBody>
      </p:sp>
      <p:pic>
        <p:nvPicPr>
          <p:cNvPr id="14340" name="Picture 7" descr="MC900326474[1]"/>
          <p:cNvPicPr>
            <a:picLocks noChangeAspect="1" noChangeArrowheads="1"/>
          </p:cNvPicPr>
          <p:nvPr/>
        </p:nvPicPr>
        <p:blipFill>
          <a:blip r:embed="rId4" cstate="print"/>
          <a:srcRect/>
          <a:stretch>
            <a:fillRect/>
          </a:stretch>
        </p:blipFill>
        <p:spPr bwMode="auto">
          <a:xfrm>
            <a:off x="3708400" y="339725"/>
            <a:ext cx="1219200" cy="647700"/>
          </a:xfrm>
          <a:prstGeom prst="rect">
            <a:avLst/>
          </a:prstGeom>
          <a:noFill/>
          <a:ln w="9525">
            <a:noFill/>
            <a:miter lim="800000"/>
            <a:headEnd/>
            <a:tailEnd/>
          </a:ln>
        </p:spPr>
      </p:pic>
      <p:grpSp>
        <p:nvGrpSpPr>
          <p:cNvPr id="14341" name="Group 10"/>
          <p:cNvGrpSpPr>
            <a:grpSpLocks/>
          </p:cNvGrpSpPr>
          <p:nvPr/>
        </p:nvGrpSpPr>
        <p:grpSpPr bwMode="auto">
          <a:xfrm>
            <a:off x="6875463" y="627063"/>
            <a:ext cx="2017712" cy="431800"/>
            <a:chOff x="6372200" y="4155926"/>
            <a:chExt cx="2304256" cy="648072"/>
          </a:xfrm>
        </p:grpSpPr>
        <p:sp>
          <p:nvSpPr>
            <p:cNvPr id="12" name="Action Button: Home 11">
              <a:hlinkClick r:id="rId5"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Forward or Next 12">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Back or Previous 13">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9" name="Picture 9" descr="babyfrog"/>
          <p:cNvPicPr>
            <a:picLocks noChangeAspect="1" noChangeArrowheads="1"/>
          </p:cNvPicPr>
          <p:nvPr/>
        </p:nvPicPr>
        <p:blipFill>
          <a:blip r:embed="rId3" cstate="print"/>
          <a:srcRect/>
          <a:stretch>
            <a:fillRect/>
          </a:stretch>
        </p:blipFill>
        <p:spPr bwMode="auto">
          <a:xfrm rot="4419053">
            <a:off x="5617400" y="2735466"/>
            <a:ext cx="1756083" cy="2443246"/>
          </a:xfrm>
          <a:prstGeom prst="rect">
            <a:avLst/>
          </a:prstGeom>
          <a:noFill/>
        </p:spPr>
      </p:pic>
      <p:sp>
        <p:nvSpPr>
          <p:cNvPr id="15363" name="Espace réservé du contenu 2"/>
          <p:cNvSpPr>
            <a:spLocks noGrp="1"/>
          </p:cNvSpPr>
          <p:nvPr>
            <p:ph idx="1"/>
          </p:nvPr>
        </p:nvSpPr>
        <p:spPr>
          <a:xfrm>
            <a:off x="1979712" y="1419622"/>
            <a:ext cx="6643688" cy="2078534"/>
          </a:xfrm>
        </p:spPr>
        <p:txBody>
          <a:bodyPr/>
          <a:lstStyle/>
          <a:p>
            <a:pPr marL="0" indent="0" eaLnBrk="1" hangingPunct="1">
              <a:lnSpc>
                <a:spcPct val="90000"/>
              </a:lnSpc>
              <a:buNone/>
            </a:pPr>
            <a:r>
              <a:rPr lang="en-US" sz="2800" b="1" dirty="0" smtClean="0"/>
              <a:t>After about five weeks, the tadpole begins to change. It starts to grow hind legs, which are soon followed with forelegs.     Lungs begin to develop, preparing the frog for its life on land. </a:t>
            </a:r>
            <a:endParaRPr lang="en-US" sz="3000" dirty="0" smtClean="0">
              <a:solidFill>
                <a:srgbClr val="5DA710"/>
              </a:solidFill>
            </a:endParaRPr>
          </a:p>
        </p:txBody>
      </p:sp>
      <p:sp>
        <p:nvSpPr>
          <p:cNvPr id="15362" name="Titre 1"/>
          <p:cNvSpPr>
            <a:spLocks noGrp="1"/>
          </p:cNvSpPr>
          <p:nvPr>
            <p:ph type="title"/>
          </p:nvPr>
        </p:nvSpPr>
        <p:spPr>
          <a:xfrm>
            <a:off x="2286000" y="206375"/>
            <a:ext cx="6400800" cy="857250"/>
          </a:xfrm>
        </p:spPr>
        <p:txBody>
          <a:bodyPr/>
          <a:lstStyle/>
          <a:p>
            <a:pPr algn="l" eaLnBrk="1" hangingPunct="1"/>
            <a:r>
              <a:rPr lang="fr-CA" dirty="0" err="1" smtClean="0">
                <a:solidFill>
                  <a:srgbClr val="5DA710"/>
                </a:solidFill>
              </a:rPr>
              <a:t>Frog</a:t>
            </a:r>
            <a:endParaRPr lang="en-US" dirty="0" smtClean="0">
              <a:solidFill>
                <a:srgbClr val="5DA710"/>
              </a:solidFill>
            </a:endParaRPr>
          </a:p>
        </p:txBody>
      </p:sp>
      <p:pic>
        <p:nvPicPr>
          <p:cNvPr id="15364" name="Picture 7" descr="MC900326474[1]"/>
          <p:cNvPicPr>
            <a:picLocks noChangeAspect="1" noChangeArrowheads="1"/>
          </p:cNvPicPr>
          <p:nvPr/>
        </p:nvPicPr>
        <p:blipFill>
          <a:blip r:embed="rId4" cstate="print"/>
          <a:srcRect/>
          <a:stretch>
            <a:fillRect/>
          </a:stretch>
        </p:blipFill>
        <p:spPr bwMode="auto">
          <a:xfrm>
            <a:off x="3708400" y="339725"/>
            <a:ext cx="1219200" cy="647700"/>
          </a:xfrm>
          <a:prstGeom prst="rect">
            <a:avLst/>
          </a:prstGeom>
          <a:noFill/>
          <a:ln w="9525">
            <a:noFill/>
            <a:miter lim="800000"/>
            <a:headEnd/>
            <a:tailEnd/>
          </a:ln>
        </p:spPr>
      </p:pic>
      <p:grpSp>
        <p:nvGrpSpPr>
          <p:cNvPr id="15365" name="Group 10"/>
          <p:cNvGrpSpPr>
            <a:grpSpLocks/>
          </p:cNvGrpSpPr>
          <p:nvPr/>
        </p:nvGrpSpPr>
        <p:grpSpPr bwMode="auto">
          <a:xfrm>
            <a:off x="6875463" y="627063"/>
            <a:ext cx="2017712" cy="431800"/>
            <a:chOff x="6372200" y="4155926"/>
            <a:chExt cx="2304256" cy="648072"/>
          </a:xfrm>
        </p:grpSpPr>
        <p:sp>
          <p:nvSpPr>
            <p:cNvPr id="12" name="Action Button: Home 11">
              <a:hlinkClick r:id="rId5"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Forward or Next 12">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Back or Previous 13">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Frog</a:t>
            </a:r>
            <a:endParaRPr lang="en-US" smtClean="0">
              <a:solidFill>
                <a:srgbClr val="5DA710"/>
              </a:solidFill>
            </a:endParaRPr>
          </a:p>
        </p:txBody>
      </p:sp>
      <p:pic>
        <p:nvPicPr>
          <p:cNvPr id="16388" name="Picture 7" descr="MC900326474[1]"/>
          <p:cNvPicPr>
            <a:picLocks noChangeAspect="1" noChangeArrowheads="1"/>
          </p:cNvPicPr>
          <p:nvPr/>
        </p:nvPicPr>
        <p:blipFill>
          <a:blip r:embed="rId3" cstate="print"/>
          <a:srcRect/>
          <a:stretch>
            <a:fillRect/>
          </a:stretch>
        </p:blipFill>
        <p:spPr bwMode="auto">
          <a:xfrm>
            <a:off x="3708400" y="339725"/>
            <a:ext cx="1219200" cy="647700"/>
          </a:xfrm>
          <a:prstGeom prst="rect">
            <a:avLst/>
          </a:prstGeom>
          <a:noFill/>
          <a:ln w="9525">
            <a:noFill/>
            <a:miter lim="800000"/>
            <a:headEnd/>
            <a:tailEnd/>
          </a:ln>
        </p:spPr>
      </p:pic>
      <p:grpSp>
        <p:nvGrpSpPr>
          <p:cNvPr id="16389" name="Group 10"/>
          <p:cNvGrpSpPr>
            <a:grpSpLocks/>
          </p:cNvGrpSpPr>
          <p:nvPr/>
        </p:nvGrpSpPr>
        <p:grpSpPr bwMode="auto">
          <a:xfrm>
            <a:off x="6875465" y="627063"/>
            <a:ext cx="1323975" cy="431800"/>
            <a:chOff x="6372200" y="4155926"/>
            <a:chExt cx="1511998" cy="648072"/>
          </a:xfrm>
        </p:grpSpPr>
        <p:sp>
          <p:nvSpPr>
            <p:cNvPr id="12" name="Action Button: Home 11">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Back or Previous 13">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6393" name="Picture 9" descr="frog"/>
          <p:cNvPicPr>
            <a:picLocks noGrp="1" noChangeAspect="1" noChangeArrowheads="1"/>
          </p:cNvPicPr>
          <p:nvPr>
            <p:ph idx="4294967295"/>
          </p:nvPr>
        </p:nvPicPr>
        <p:blipFill>
          <a:blip r:embed="rId5" cstate="print"/>
          <a:srcRect/>
          <a:stretch>
            <a:fillRect/>
          </a:stretch>
        </p:blipFill>
        <p:spPr>
          <a:xfrm>
            <a:off x="6300192" y="3071177"/>
            <a:ext cx="2160240" cy="2072323"/>
          </a:xfrm>
        </p:spPr>
      </p:pic>
      <p:sp>
        <p:nvSpPr>
          <p:cNvPr id="9" name="Rectangle 8"/>
          <p:cNvSpPr/>
          <p:nvPr/>
        </p:nvSpPr>
        <p:spPr>
          <a:xfrm>
            <a:off x="2195736" y="1275606"/>
            <a:ext cx="6552728" cy="2492990"/>
          </a:xfrm>
          <a:prstGeom prst="rect">
            <a:avLst/>
          </a:prstGeom>
        </p:spPr>
        <p:txBody>
          <a:bodyPr wrap="square">
            <a:spAutoFit/>
          </a:bodyPr>
          <a:lstStyle/>
          <a:p>
            <a:r>
              <a:rPr lang="en-US" sz="2600" b="1" dirty="0" smtClean="0"/>
              <a:t>Eleven weeks after the egg was laid, a fully developed frog with lungs, legs, and no tail emerges from the water. This frog will live mostly on land, with occasional swims. The tiny frogs begin to eat insects and worms. </a:t>
            </a:r>
            <a:endParaRPr lang="en-US" sz="2600" b="1" dirty="0"/>
          </a:p>
        </p:txBody>
      </p:sp>
      <p:sp>
        <p:nvSpPr>
          <p:cNvPr id="10" name="Action Button: Custom 9">
            <a:hlinkClick r:id="rId6" action="ppaction://hlinksldjump" highlightClick="1"/>
          </p:cNvPr>
          <p:cNvSpPr/>
          <p:nvPr/>
        </p:nvSpPr>
        <p:spPr>
          <a:xfrm>
            <a:off x="2627784" y="4227934"/>
            <a:ext cx="3528392" cy="504056"/>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CLICK HERE TO REVIEW</a:t>
            </a:r>
            <a:endParaRPr lang="en-US" sz="2400" b="1" dirty="0">
              <a:solidFill>
                <a:srgbClr val="002060"/>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2286000" y="206375"/>
            <a:ext cx="6400800" cy="857250"/>
          </a:xfrm>
        </p:spPr>
        <p:txBody>
          <a:bodyPr/>
          <a:lstStyle/>
          <a:p>
            <a:pPr algn="l" eaLnBrk="1" hangingPunct="1"/>
            <a:r>
              <a:rPr lang="fr-CA" dirty="0" err="1" smtClean="0">
                <a:solidFill>
                  <a:srgbClr val="5DA710"/>
                </a:solidFill>
              </a:rPr>
              <a:t>Butterfly</a:t>
            </a:r>
            <a:endParaRPr lang="en-US" dirty="0" smtClean="0">
              <a:solidFill>
                <a:srgbClr val="5DA710"/>
              </a:solidFill>
            </a:endParaRPr>
          </a:p>
        </p:txBody>
      </p:sp>
      <p:pic>
        <p:nvPicPr>
          <p:cNvPr id="7172" name="Picture 4" descr="MC900192962[1]"/>
          <p:cNvPicPr>
            <a:picLocks noChangeAspect="1" noChangeArrowheads="1"/>
          </p:cNvPicPr>
          <p:nvPr/>
        </p:nvPicPr>
        <p:blipFill>
          <a:blip r:embed="rId3" cstate="print"/>
          <a:srcRect/>
          <a:stretch>
            <a:fillRect/>
          </a:stretch>
        </p:blipFill>
        <p:spPr bwMode="auto">
          <a:xfrm>
            <a:off x="4427538" y="268288"/>
            <a:ext cx="1008062" cy="717550"/>
          </a:xfrm>
          <a:prstGeom prst="rect">
            <a:avLst/>
          </a:prstGeom>
          <a:noFill/>
          <a:ln w="9525">
            <a:noFill/>
            <a:miter lim="800000"/>
            <a:headEnd/>
            <a:tailEnd/>
          </a:ln>
        </p:spPr>
      </p:pic>
      <p:grpSp>
        <p:nvGrpSpPr>
          <p:cNvPr id="2" name="Group 9"/>
          <p:cNvGrpSpPr>
            <a:grpSpLocks/>
          </p:cNvGrpSpPr>
          <p:nvPr/>
        </p:nvGrpSpPr>
        <p:grpSpPr bwMode="auto">
          <a:xfrm>
            <a:off x="7632697" y="627063"/>
            <a:ext cx="1260475" cy="431800"/>
            <a:chOff x="7236975" y="4155926"/>
            <a:chExt cx="1439481" cy="648072"/>
          </a:xfrm>
        </p:grpSpPr>
        <p:sp>
          <p:nvSpPr>
            <p:cNvPr id="11" name="Action Button: Home 10">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Forward or Next 11">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Espace réservé du contenu 2"/>
          <p:cNvSpPr>
            <a:spLocks noGrp="1"/>
          </p:cNvSpPr>
          <p:nvPr>
            <p:ph idx="1"/>
          </p:nvPr>
        </p:nvSpPr>
        <p:spPr>
          <a:xfrm>
            <a:off x="1979712" y="1419622"/>
            <a:ext cx="6643688" cy="1584176"/>
          </a:xfrm>
        </p:spPr>
        <p:txBody>
          <a:bodyPr/>
          <a:lstStyle/>
          <a:p>
            <a:pPr marL="0" indent="0" eaLnBrk="1" hangingPunct="1">
              <a:lnSpc>
                <a:spcPct val="90000"/>
              </a:lnSpc>
              <a:buNone/>
            </a:pPr>
            <a:r>
              <a:rPr lang="en-US" sz="3000" dirty="0" smtClean="0">
                <a:solidFill>
                  <a:srgbClr val="5DA710"/>
                </a:solidFill>
              </a:rPr>
              <a:t>Review Question 1</a:t>
            </a:r>
          </a:p>
          <a:p>
            <a:pPr marL="0" indent="0" eaLnBrk="1" hangingPunct="1">
              <a:lnSpc>
                <a:spcPct val="90000"/>
              </a:lnSpc>
              <a:buNone/>
            </a:pPr>
            <a:r>
              <a:rPr lang="en-US" sz="2400" dirty="0" smtClean="0">
                <a:solidFill>
                  <a:srgbClr val="5DA710"/>
                </a:solidFill>
              </a:rPr>
              <a:t>What does a butterfly start out as?</a:t>
            </a:r>
          </a:p>
          <a:p>
            <a:pPr marL="0" indent="0" eaLnBrk="1" hangingPunct="1">
              <a:lnSpc>
                <a:spcPct val="90000"/>
              </a:lnSpc>
              <a:buNone/>
            </a:pPr>
            <a:endParaRPr lang="en-US" sz="3000" dirty="0" smtClean="0">
              <a:solidFill>
                <a:srgbClr val="5DA710"/>
              </a:solidFill>
            </a:endParaRPr>
          </a:p>
        </p:txBody>
      </p:sp>
      <p:grpSp>
        <p:nvGrpSpPr>
          <p:cNvPr id="21" name="Group 20"/>
          <p:cNvGrpSpPr/>
          <p:nvPr/>
        </p:nvGrpSpPr>
        <p:grpSpPr>
          <a:xfrm>
            <a:off x="2411760" y="2715766"/>
            <a:ext cx="6480720" cy="1440160"/>
            <a:chOff x="2411760" y="2715766"/>
            <a:chExt cx="6480720" cy="1440160"/>
          </a:xfrm>
        </p:grpSpPr>
        <p:sp>
          <p:nvSpPr>
            <p:cNvPr id="16" name="Action Button: Custom 15">
              <a:hlinkClick r:id="rId5" action="ppaction://hlinksldjump" highlightClick="1"/>
            </p:cNvPr>
            <p:cNvSpPr/>
            <p:nvPr/>
          </p:nvSpPr>
          <p:spPr>
            <a:xfrm>
              <a:off x="2411760"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A. Caterpillar  </a:t>
              </a:r>
              <a:endParaRPr lang="en-US" sz="2800" b="1" dirty="0">
                <a:solidFill>
                  <a:srgbClr val="002060"/>
                </a:solidFill>
              </a:endParaRPr>
            </a:p>
          </p:txBody>
        </p:sp>
        <p:sp>
          <p:nvSpPr>
            <p:cNvPr id="18" name="Action Button: Custom 17">
              <a:hlinkClick r:id="rId6" action="ppaction://hlinksldjump" highlightClick="1"/>
            </p:cNvPr>
            <p:cNvSpPr/>
            <p:nvPr/>
          </p:nvSpPr>
          <p:spPr>
            <a:xfrm>
              <a:off x="5796136"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B. Egg  </a:t>
              </a:r>
              <a:endParaRPr lang="en-US" sz="2800" b="1" dirty="0">
                <a:solidFill>
                  <a:srgbClr val="002060"/>
                </a:solidFill>
              </a:endParaRPr>
            </a:p>
          </p:txBody>
        </p:sp>
        <p:sp>
          <p:nvSpPr>
            <p:cNvPr id="19" name="Action Button: Custom 18">
              <a:hlinkClick r:id="rId5" action="ppaction://hlinksldjump" highlightClick="1"/>
            </p:cNvPr>
            <p:cNvSpPr/>
            <p:nvPr/>
          </p:nvSpPr>
          <p:spPr>
            <a:xfrm>
              <a:off x="2411760"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C.  Pupa  </a:t>
              </a:r>
              <a:endParaRPr lang="en-US" sz="2800" b="1" dirty="0">
                <a:solidFill>
                  <a:srgbClr val="002060"/>
                </a:solidFill>
              </a:endParaRPr>
            </a:p>
          </p:txBody>
        </p:sp>
        <p:sp>
          <p:nvSpPr>
            <p:cNvPr id="20" name="Action Button: Custom 19">
              <a:hlinkClick r:id="rId5" action="ppaction://hlinksldjump" highlightClick="1"/>
            </p:cNvPr>
            <p:cNvSpPr/>
            <p:nvPr/>
          </p:nvSpPr>
          <p:spPr>
            <a:xfrm>
              <a:off x="5796136"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D. Insect  </a:t>
              </a:r>
              <a:endParaRPr lang="en-US" sz="2800" b="1" dirty="0">
                <a:solidFill>
                  <a:srgbClr val="002060"/>
                </a:solidFill>
              </a:endParaRPr>
            </a:p>
          </p:txBody>
        </p:sp>
      </p:gr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2286000" y="206375"/>
            <a:ext cx="6400800" cy="857250"/>
          </a:xfrm>
        </p:spPr>
        <p:txBody>
          <a:bodyPr/>
          <a:lstStyle/>
          <a:p>
            <a:pPr algn="l" eaLnBrk="1" hangingPunct="1"/>
            <a:r>
              <a:rPr lang="fr-CA" dirty="0" err="1" smtClean="0">
                <a:solidFill>
                  <a:srgbClr val="5DA710"/>
                </a:solidFill>
              </a:rPr>
              <a:t>Butterfly</a:t>
            </a:r>
            <a:endParaRPr lang="en-US" dirty="0" smtClean="0">
              <a:solidFill>
                <a:srgbClr val="5DA710"/>
              </a:solidFill>
            </a:endParaRPr>
          </a:p>
        </p:txBody>
      </p:sp>
      <p:pic>
        <p:nvPicPr>
          <p:cNvPr id="7172" name="Picture 4" descr="MC900192962[1]"/>
          <p:cNvPicPr>
            <a:picLocks noChangeAspect="1" noChangeArrowheads="1"/>
          </p:cNvPicPr>
          <p:nvPr/>
        </p:nvPicPr>
        <p:blipFill>
          <a:blip r:embed="rId3" cstate="print"/>
          <a:srcRect/>
          <a:stretch>
            <a:fillRect/>
          </a:stretch>
        </p:blipFill>
        <p:spPr bwMode="auto">
          <a:xfrm>
            <a:off x="4427538" y="268288"/>
            <a:ext cx="1008062" cy="717550"/>
          </a:xfrm>
          <a:prstGeom prst="rect">
            <a:avLst/>
          </a:prstGeom>
          <a:noFill/>
          <a:ln w="9525">
            <a:noFill/>
            <a:miter lim="800000"/>
            <a:headEnd/>
            <a:tailEnd/>
          </a:ln>
        </p:spPr>
      </p:pic>
      <p:grpSp>
        <p:nvGrpSpPr>
          <p:cNvPr id="2" name="Group 9"/>
          <p:cNvGrpSpPr>
            <a:grpSpLocks/>
          </p:cNvGrpSpPr>
          <p:nvPr/>
        </p:nvGrpSpPr>
        <p:grpSpPr bwMode="auto">
          <a:xfrm>
            <a:off x="6875465" y="627063"/>
            <a:ext cx="1323975" cy="431800"/>
            <a:chOff x="6372200" y="4155926"/>
            <a:chExt cx="1511998" cy="648072"/>
          </a:xfrm>
        </p:grpSpPr>
        <p:sp>
          <p:nvSpPr>
            <p:cNvPr id="11" name="Action Button: Home 10">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Back or Previous 12">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Espace réservé du contenu 2"/>
          <p:cNvSpPr>
            <a:spLocks noGrp="1"/>
          </p:cNvSpPr>
          <p:nvPr>
            <p:ph idx="1"/>
          </p:nvPr>
        </p:nvSpPr>
        <p:spPr>
          <a:xfrm>
            <a:off x="1979712" y="1419622"/>
            <a:ext cx="6643688" cy="2078534"/>
          </a:xfrm>
        </p:spPr>
        <p:txBody>
          <a:bodyPr/>
          <a:lstStyle/>
          <a:p>
            <a:pPr marL="0" indent="0" eaLnBrk="1" hangingPunct="1">
              <a:lnSpc>
                <a:spcPct val="90000"/>
              </a:lnSpc>
              <a:buNone/>
            </a:pPr>
            <a:r>
              <a:rPr lang="en-US" sz="3000" dirty="0" smtClean="0">
                <a:solidFill>
                  <a:srgbClr val="5DA710"/>
                </a:solidFill>
              </a:rPr>
              <a:t>Review Question 2</a:t>
            </a:r>
          </a:p>
          <a:p>
            <a:pPr marL="0" indent="0" eaLnBrk="1" hangingPunct="1">
              <a:lnSpc>
                <a:spcPct val="90000"/>
              </a:lnSpc>
              <a:buNone/>
            </a:pPr>
            <a:r>
              <a:rPr lang="en-US" sz="2400" dirty="0" smtClean="0">
                <a:solidFill>
                  <a:srgbClr val="5DA710"/>
                </a:solidFill>
              </a:rPr>
              <a:t>What is the special stage called when a caterpillar transforms?</a:t>
            </a:r>
          </a:p>
        </p:txBody>
      </p:sp>
      <p:grpSp>
        <p:nvGrpSpPr>
          <p:cNvPr id="16" name="Group 15"/>
          <p:cNvGrpSpPr/>
          <p:nvPr/>
        </p:nvGrpSpPr>
        <p:grpSpPr>
          <a:xfrm>
            <a:off x="2411760" y="2715766"/>
            <a:ext cx="6480720" cy="1440160"/>
            <a:chOff x="2411760" y="2715766"/>
            <a:chExt cx="6480720" cy="1440160"/>
          </a:xfrm>
        </p:grpSpPr>
        <p:sp>
          <p:nvSpPr>
            <p:cNvPr id="17" name="Action Button: Custom 16">
              <a:hlinkClick r:id="rId5" action="ppaction://hlinksldjump" highlightClick="1"/>
            </p:cNvPr>
            <p:cNvSpPr/>
            <p:nvPr/>
          </p:nvSpPr>
          <p:spPr>
            <a:xfrm>
              <a:off x="2411760"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A. Growth Stage   </a:t>
              </a:r>
              <a:endParaRPr lang="en-US" sz="2800" b="1" dirty="0">
                <a:solidFill>
                  <a:srgbClr val="002060"/>
                </a:solidFill>
              </a:endParaRPr>
            </a:p>
          </p:txBody>
        </p:sp>
        <p:sp>
          <p:nvSpPr>
            <p:cNvPr id="18" name="Action Button: Custom 17">
              <a:hlinkClick r:id="rId5" action="ppaction://hlinksldjump" highlightClick="1"/>
            </p:cNvPr>
            <p:cNvSpPr/>
            <p:nvPr/>
          </p:nvSpPr>
          <p:spPr>
            <a:xfrm>
              <a:off x="5796136"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B. Adult Stage  </a:t>
              </a:r>
              <a:endParaRPr lang="en-US" sz="2800" b="1" dirty="0">
                <a:solidFill>
                  <a:srgbClr val="002060"/>
                </a:solidFill>
              </a:endParaRPr>
            </a:p>
          </p:txBody>
        </p:sp>
        <p:sp>
          <p:nvSpPr>
            <p:cNvPr id="19" name="Action Button: Custom 18">
              <a:hlinkClick r:id="rId6" action="ppaction://hlinksldjump" highlightClick="1"/>
            </p:cNvPr>
            <p:cNvSpPr/>
            <p:nvPr/>
          </p:nvSpPr>
          <p:spPr>
            <a:xfrm>
              <a:off x="2411760"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C. Chrysalis Stage  </a:t>
              </a:r>
              <a:endParaRPr lang="en-US" sz="2800" b="1" dirty="0">
                <a:solidFill>
                  <a:srgbClr val="002060"/>
                </a:solidFill>
              </a:endParaRPr>
            </a:p>
          </p:txBody>
        </p:sp>
        <p:sp>
          <p:nvSpPr>
            <p:cNvPr id="20" name="Action Button: Custom 19">
              <a:hlinkClick r:id="rId5" action="ppaction://hlinksldjump" highlightClick="1"/>
            </p:cNvPr>
            <p:cNvSpPr/>
            <p:nvPr/>
          </p:nvSpPr>
          <p:spPr>
            <a:xfrm>
              <a:off x="5796136"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D. Emergent Stage  </a:t>
              </a:r>
              <a:endParaRPr lang="en-US" sz="2800" b="1" dirty="0">
                <a:solidFill>
                  <a:srgbClr val="002060"/>
                </a:solidFill>
              </a:endParaRPr>
            </a:p>
          </p:txBody>
        </p:sp>
      </p:gr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3" name="Espace réservé du contenu 2"/>
          <p:cNvSpPr>
            <a:spLocks noGrp="1"/>
          </p:cNvSpPr>
          <p:nvPr>
            <p:ph idx="1"/>
          </p:nvPr>
        </p:nvSpPr>
        <p:spPr>
          <a:xfrm>
            <a:off x="1979712" y="1419622"/>
            <a:ext cx="6643688" cy="2078534"/>
          </a:xfrm>
        </p:spPr>
        <p:txBody>
          <a:bodyPr/>
          <a:lstStyle/>
          <a:p>
            <a:pPr marL="0" indent="0" eaLnBrk="1" hangingPunct="1">
              <a:lnSpc>
                <a:spcPct val="90000"/>
              </a:lnSpc>
              <a:buNone/>
            </a:pPr>
            <a:r>
              <a:rPr lang="en-US" sz="3000" dirty="0" smtClean="0">
                <a:solidFill>
                  <a:srgbClr val="5DA710"/>
                </a:solidFill>
              </a:rPr>
              <a:t>Review Question 1</a:t>
            </a:r>
          </a:p>
          <a:p>
            <a:pPr marL="0" indent="0" eaLnBrk="1" hangingPunct="1">
              <a:lnSpc>
                <a:spcPct val="90000"/>
              </a:lnSpc>
              <a:buNone/>
            </a:pPr>
            <a:r>
              <a:rPr lang="en-US" sz="2400" dirty="0" smtClean="0">
                <a:solidFill>
                  <a:srgbClr val="5DA710"/>
                </a:solidFill>
              </a:rPr>
              <a:t>A tadpole starts out with four legs.</a:t>
            </a:r>
          </a:p>
          <a:p>
            <a:pPr marL="0" indent="0" eaLnBrk="1" hangingPunct="1">
              <a:lnSpc>
                <a:spcPct val="90000"/>
              </a:lnSpc>
              <a:buNone/>
            </a:pPr>
            <a:endParaRPr lang="en-US" sz="3000" dirty="0" smtClean="0">
              <a:solidFill>
                <a:srgbClr val="5DA710"/>
              </a:solidFill>
            </a:endParaRPr>
          </a:p>
        </p:txBody>
      </p:sp>
      <p:sp>
        <p:nvSpPr>
          <p:cNvPr id="15362" name="Titre 1"/>
          <p:cNvSpPr>
            <a:spLocks noGrp="1"/>
          </p:cNvSpPr>
          <p:nvPr>
            <p:ph type="title"/>
          </p:nvPr>
        </p:nvSpPr>
        <p:spPr>
          <a:xfrm>
            <a:off x="2286000" y="206375"/>
            <a:ext cx="6400800" cy="857250"/>
          </a:xfrm>
        </p:spPr>
        <p:txBody>
          <a:bodyPr/>
          <a:lstStyle/>
          <a:p>
            <a:pPr algn="l" eaLnBrk="1" hangingPunct="1"/>
            <a:r>
              <a:rPr lang="fr-CA" dirty="0" err="1" smtClean="0">
                <a:solidFill>
                  <a:srgbClr val="5DA710"/>
                </a:solidFill>
              </a:rPr>
              <a:t>Frog</a:t>
            </a:r>
            <a:endParaRPr lang="en-US" dirty="0" smtClean="0">
              <a:solidFill>
                <a:srgbClr val="5DA710"/>
              </a:solidFill>
            </a:endParaRPr>
          </a:p>
        </p:txBody>
      </p:sp>
      <p:pic>
        <p:nvPicPr>
          <p:cNvPr id="15364" name="Picture 7" descr="MC900326474[1]"/>
          <p:cNvPicPr>
            <a:picLocks noChangeAspect="1" noChangeArrowheads="1"/>
          </p:cNvPicPr>
          <p:nvPr/>
        </p:nvPicPr>
        <p:blipFill>
          <a:blip r:embed="rId3" cstate="print"/>
          <a:srcRect/>
          <a:stretch>
            <a:fillRect/>
          </a:stretch>
        </p:blipFill>
        <p:spPr bwMode="auto">
          <a:xfrm>
            <a:off x="3708400" y="339725"/>
            <a:ext cx="1219200" cy="647700"/>
          </a:xfrm>
          <a:prstGeom prst="rect">
            <a:avLst/>
          </a:prstGeom>
          <a:noFill/>
          <a:ln w="9525">
            <a:noFill/>
            <a:miter lim="800000"/>
            <a:headEnd/>
            <a:tailEnd/>
          </a:ln>
        </p:spPr>
      </p:pic>
      <p:grpSp>
        <p:nvGrpSpPr>
          <p:cNvPr id="2" name="Group 10"/>
          <p:cNvGrpSpPr>
            <a:grpSpLocks/>
          </p:cNvGrpSpPr>
          <p:nvPr/>
        </p:nvGrpSpPr>
        <p:grpSpPr bwMode="auto">
          <a:xfrm>
            <a:off x="7632697" y="627063"/>
            <a:ext cx="1260475" cy="431800"/>
            <a:chOff x="7236975" y="4155926"/>
            <a:chExt cx="1439481" cy="648072"/>
          </a:xfrm>
        </p:grpSpPr>
        <p:sp>
          <p:nvSpPr>
            <p:cNvPr id="12" name="Action Button: Home 11">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Forward or Next 12">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 name="Group 16"/>
          <p:cNvGrpSpPr/>
          <p:nvPr/>
        </p:nvGrpSpPr>
        <p:grpSpPr>
          <a:xfrm>
            <a:off x="2411760" y="2715766"/>
            <a:ext cx="6480720" cy="576064"/>
            <a:chOff x="2411760" y="2715766"/>
            <a:chExt cx="6480720" cy="576064"/>
          </a:xfrm>
        </p:grpSpPr>
        <p:sp>
          <p:nvSpPr>
            <p:cNvPr id="18" name="Action Button: Custom 17">
              <a:hlinkClick r:id="rId5" action="ppaction://hlinksldjump" highlightClick="1"/>
            </p:cNvPr>
            <p:cNvSpPr/>
            <p:nvPr/>
          </p:nvSpPr>
          <p:spPr>
            <a:xfrm>
              <a:off x="2411760"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TRUE  </a:t>
              </a:r>
              <a:endParaRPr lang="en-US" sz="2800" b="1" dirty="0">
                <a:solidFill>
                  <a:srgbClr val="002060"/>
                </a:solidFill>
              </a:endParaRPr>
            </a:p>
          </p:txBody>
        </p:sp>
        <p:sp>
          <p:nvSpPr>
            <p:cNvPr id="19" name="Action Button: Custom 18">
              <a:hlinkClick r:id="rId6" action="ppaction://hlinksldjump" highlightClick="1"/>
            </p:cNvPr>
            <p:cNvSpPr/>
            <p:nvPr/>
          </p:nvSpPr>
          <p:spPr>
            <a:xfrm>
              <a:off x="5796136"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FALSE  </a:t>
              </a:r>
              <a:endParaRPr lang="en-US" sz="2800" b="1" dirty="0">
                <a:solidFill>
                  <a:srgbClr val="002060"/>
                </a:solidFill>
              </a:endParaRPr>
            </a:p>
          </p:txBody>
        </p:sp>
      </p:gr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457200" y="428625"/>
            <a:ext cx="8229600" cy="857250"/>
          </a:xfrm>
        </p:spPr>
        <p:txBody>
          <a:bodyPr/>
          <a:lstStyle/>
          <a:p>
            <a:pPr eaLnBrk="1" hangingPunct="1"/>
            <a:r>
              <a:rPr lang="fr-CA" smtClean="0">
                <a:solidFill>
                  <a:schemeClr val="bg1"/>
                </a:solidFill>
              </a:rPr>
              <a:t>Choose your own journey!</a:t>
            </a:r>
            <a:endParaRPr lang="en-US" smtClean="0">
              <a:solidFill>
                <a:schemeClr val="bg1"/>
              </a:solidFill>
            </a:endParaRPr>
          </a:p>
        </p:txBody>
      </p:sp>
      <p:sp>
        <p:nvSpPr>
          <p:cNvPr id="3075" name="Espace réservé du contenu 2"/>
          <p:cNvSpPr>
            <a:spLocks noGrp="1"/>
          </p:cNvSpPr>
          <p:nvPr>
            <p:ph idx="1"/>
          </p:nvPr>
        </p:nvSpPr>
        <p:spPr>
          <a:xfrm>
            <a:off x="457200" y="1357313"/>
            <a:ext cx="8229600" cy="3394075"/>
          </a:xfrm>
        </p:spPr>
        <p:txBody>
          <a:bodyPr/>
          <a:lstStyle/>
          <a:p>
            <a:pPr marL="0" indent="0" eaLnBrk="1" hangingPunct="1">
              <a:spcBef>
                <a:spcPts val="0"/>
              </a:spcBef>
              <a:buNone/>
            </a:pPr>
            <a:r>
              <a:rPr lang="en-US" dirty="0" smtClean="0">
                <a:solidFill>
                  <a:schemeClr val="bg1"/>
                </a:solidFill>
              </a:rPr>
              <a:t>The following slides are going to take you on a journey through the stages of life. Feel free to return to the clearing at any time to take another path.  </a:t>
            </a:r>
          </a:p>
          <a:p>
            <a:pPr marL="0" indent="0" eaLnBrk="1" hangingPunct="1">
              <a:spcBef>
                <a:spcPts val="0"/>
              </a:spcBef>
              <a:buNone/>
            </a:pPr>
            <a:endParaRPr lang="en-US" dirty="0" smtClean="0">
              <a:solidFill>
                <a:schemeClr val="bg1"/>
              </a:solidFill>
            </a:endParaRPr>
          </a:p>
          <a:p>
            <a:pPr marL="0" indent="0" eaLnBrk="1" hangingPunct="1">
              <a:spcBef>
                <a:spcPts val="0"/>
              </a:spcBef>
              <a:buNone/>
            </a:pPr>
            <a:r>
              <a:rPr lang="en-US" dirty="0" smtClean="0">
                <a:solidFill>
                  <a:schemeClr val="bg1"/>
                </a:solidFill>
              </a:rPr>
              <a:t>Click the arrow to continue….</a:t>
            </a:r>
          </a:p>
        </p:txBody>
      </p:sp>
      <p:sp>
        <p:nvSpPr>
          <p:cNvPr id="4" name="Striped Right Arrow 3">
            <a:hlinkClick r:id="rId3" action="ppaction://hlinksldjump"/>
          </p:cNvPr>
          <p:cNvSpPr/>
          <p:nvPr/>
        </p:nvSpPr>
        <p:spPr>
          <a:xfrm>
            <a:off x="6012160" y="3795886"/>
            <a:ext cx="2160240" cy="648072"/>
          </a:xfrm>
          <a:prstGeom prst="striped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3" name="Espace réservé du contenu 2"/>
          <p:cNvSpPr>
            <a:spLocks noGrp="1"/>
          </p:cNvSpPr>
          <p:nvPr>
            <p:ph idx="1"/>
          </p:nvPr>
        </p:nvSpPr>
        <p:spPr>
          <a:xfrm>
            <a:off x="1979712" y="1419622"/>
            <a:ext cx="6643688" cy="2078534"/>
          </a:xfrm>
        </p:spPr>
        <p:txBody>
          <a:bodyPr/>
          <a:lstStyle/>
          <a:p>
            <a:pPr marL="0" indent="0" eaLnBrk="1" hangingPunct="1">
              <a:lnSpc>
                <a:spcPct val="90000"/>
              </a:lnSpc>
              <a:buNone/>
            </a:pPr>
            <a:r>
              <a:rPr lang="en-US" sz="3000" dirty="0" smtClean="0">
                <a:solidFill>
                  <a:srgbClr val="5DA710"/>
                </a:solidFill>
              </a:rPr>
              <a:t>Review Question 2</a:t>
            </a:r>
          </a:p>
          <a:p>
            <a:pPr marL="0" indent="0" eaLnBrk="1" hangingPunct="1">
              <a:lnSpc>
                <a:spcPct val="90000"/>
              </a:lnSpc>
              <a:buNone/>
            </a:pPr>
            <a:r>
              <a:rPr lang="en-US" sz="2400" dirty="0" smtClean="0">
                <a:solidFill>
                  <a:srgbClr val="5DA710"/>
                </a:solidFill>
              </a:rPr>
              <a:t>How many weeks does it take for a frog to fully develop from a tadpole?</a:t>
            </a:r>
          </a:p>
          <a:p>
            <a:pPr marL="0" indent="0" eaLnBrk="1" hangingPunct="1">
              <a:lnSpc>
                <a:spcPct val="90000"/>
              </a:lnSpc>
              <a:buNone/>
            </a:pPr>
            <a:endParaRPr lang="en-US" sz="3000" dirty="0" smtClean="0">
              <a:solidFill>
                <a:srgbClr val="5DA710"/>
              </a:solidFill>
            </a:endParaRPr>
          </a:p>
        </p:txBody>
      </p:sp>
      <p:sp>
        <p:nvSpPr>
          <p:cNvPr id="15362" name="Titre 1"/>
          <p:cNvSpPr>
            <a:spLocks noGrp="1"/>
          </p:cNvSpPr>
          <p:nvPr>
            <p:ph type="title"/>
          </p:nvPr>
        </p:nvSpPr>
        <p:spPr>
          <a:xfrm>
            <a:off x="2286000" y="206375"/>
            <a:ext cx="6400800" cy="857250"/>
          </a:xfrm>
        </p:spPr>
        <p:txBody>
          <a:bodyPr/>
          <a:lstStyle/>
          <a:p>
            <a:pPr algn="l" eaLnBrk="1" hangingPunct="1"/>
            <a:r>
              <a:rPr lang="fr-CA" dirty="0" err="1" smtClean="0">
                <a:solidFill>
                  <a:srgbClr val="5DA710"/>
                </a:solidFill>
              </a:rPr>
              <a:t>Frog</a:t>
            </a:r>
            <a:endParaRPr lang="en-US" dirty="0" smtClean="0">
              <a:solidFill>
                <a:srgbClr val="5DA710"/>
              </a:solidFill>
            </a:endParaRPr>
          </a:p>
        </p:txBody>
      </p:sp>
      <p:pic>
        <p:nvPicPr>
          <p:cNvPr id="15364" name="Picture 7" descr="MC900326474[1]"/>
          <p:cNvPicPr>
            <a:picLocks noChangeAspect="1" noChangeArrowheads="1"/>
          </p:cNvPicPr>
          <p:nvPr/>
        </p:nvPicPr>
        <p:blipFill>
          <a:blip r:embed="rId3" cstate="print"/>
          <a:srcRect/>
          <a:stretch>
            <a:fillRect/>
          </a:stretch>
        </p:blipFill>
        <p:spPr bwMode="auto">
          <a:xfrm>
            <a:off x="3708400" y="339725"/>
            <a:ext cx="1219200" cy="647700"/>
          </a:xfrm>
          <a:prstGeom prst="rect">
            <a:avLst/>
          </a:prstGeom>
          <a:noFill/>
          <a:ln w="9525">
            <a:noFill/>
            <a:miter lim="800000"/>
            <a:headEnd/>
            <a:tailEnd/>
          </a:ln>
        </p:spPr>
      </p:pic>
      <p:grpSp>
        <p:nvGrpSpPr>
          <p:cNvPr id="2" name="Group 10"/>
          <p:cNvGrpSpPr>
            <a:grpSpLocks/>
          </p:cNvGrpSpPr>
          <p:nvPr/>
        </p:nvGrpSpPr>
        <p:grpSpPr bwMode="auto">
          <a:xfrm>
            <a:off x="6875465" y="627063"/>
            <a:ext cx="1323975" cy="431800"/>
            <a:chOff x="6372200" y="4155926"/>
            <a:chExt cx="1511998" cy="648072"/>
          </a:xfrm>
        </p:grpSpPr>
        <p:sp>
          <p:nvSpPr>
            <p:cNvPr id="12" name="Action Button: Home 11">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Back or Previous 13">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6" name="Group 15"/>
          <p:cNvGrpSpPr/>
          <p:nvPr/>
        </p:nvGrpSpPr>
        <p:grpSpPr>
          <a:xfrm>
            <a:off x="2411760" y="2715766"/>
            <a:ext cx="6480720" cy="1440160"/>
            <a:chOff x="2411760" y="2715766"/>
            <a:chExt cx="6480720" cy="1440160"/>
          </a:xfrm>
        </p:grpSpPr>
        <p:sp>
          <p:nvSpPr>
            <p:cNvPr id="17" name="Action Button: Custom 16">
              <a:hlinkClick r:id="rId5" action="ppaction://hlinksldjump" highlightClick="1"/>
            </p:cNvPr>
            <p:cNvSpPr/>
            <p:nvPr/>
          </p:nvSpPr>
          <p:spPr>
            <a:xfrm>
              <a:off x="2411760"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A. 5 weeks  </a:t>
              </a:r>
              <a:endParaRPr lang="en-US" sz="2800" b="1" dirty="0">
                <a:solidFill>
                  <a:srgbClr val="002060"/>
                </a:solidFill>
              </a:endParaRPr>
            </a:p>
          </p:txBody>
        </p:sp>
        <p:sp>
          <p:nvSpPr>
            <p:cNvPr id="18" name="Action Button: Custom 17">
              <a:hlinkClick r:id="rId5" action="ppaction://hlinksldjump" highlightClick="1"/>
            </p:cNvPr>
            <p:cNvSpPr/>
            <p:nvPr/>
          </p:nvSpPr>
          <p:spPr>
            <a:xfrm>
              <a:off x="5796136"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B. 11 days  </a:t>
              </a:r>
              <a:endParaRPr lang="en-US" sz="2800" b="1" dirty="0">
                <a:solidFill>
                  <a:srgbClr val="002060"/>
                </a:solidFill>
              </a:endParaRPr>
            </a:p>
          </p:txBody>
        </p:sp>
        <p:sp>
          <p:nvSpPr>
            <p:cNvPr id="19" name="Action Button: Custom 18">
              <a:hlinkClick r:id="rId5" action="ppaction://hlinksldjump" highlightClick="1"/>
            </p:cNvPr>
            <p:cNvSpPr/>
            <p:nvPr/>
          </p:nvSpPr>
          <p:spPr>
            <a:xfrm>
              <a:off x="2411760"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C.  15 days  </a:t>
              </a:r>
              <a:endParaRPr lang="en-US" sz="2800" b="1" dirty="0">
                <a:solidFill>
                  <a:srgbClr val="002060"/>
                </a:solidFill>
              </a:endParaRPr>
            </a:p>
          </p:txBody>
        </p:sp>
        <p:sp>
          <p:nvSpPr>
            <p:cNvPr id="20" name="Action Button: Custom 19">
              <a:hlinkClick r:id="rId6" action="ppaction://hlinksldjump" highlightClick="1"/>
            </p:cNvPr>
            <p:cNvSpPr/>
            <p:nvPr/>
          </p:nvSpPr>
          <p:spPr>
            <a:xfrm>
              <a:off x="5796136"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D. 11 weeks  </a:t>
              </a:r>
              <a:endParaRPr lang="en-US" sz="2800" b="1" dirty="0">
                <a:solidFill>
                  <a:srgbClr val="002060"/>
                </a:solidFill>
              </a:endParaRPr>
            </a:p>
          </p:txBody>
        </p:sp>
      </p:gr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Plant</a:t>
            </a:r>
            <a:endParaRPr lang="en-US" smtClean="0">
              <a:solidFill>
                <a:srgbClr val="5DA710"/>
              </a:solidFill>
            </a:endParaRPr>
          </a:p>
        </p:txBody>
      </p:sp>
      <p:pic>
        <p:nvPicPr>
          <p:cNvPr id="10" name="Picture 10" descr="MC900441793[1]">
            <a:hlinkClick r:id="rId3" action="ppaction://hlinksldjump"/>
          </p:cNvPr>
          <p:cNvPicPr>
            <a:picLocks noChangeAspect="1" noChangeArrowheads="1"/>
          </p:cNvPicPr>
          <p:nvPr/>
        </p:nvPicPr>
        <p:blipFill>
          <a:blip r:embed="rId4" cstate="print"/>
          <a:srcRect/>
          <a:stretch>
            <a:fillRect/>
          </a:stretch>
        </p:blipFill>
        <p:spPr bwMode="auto">
          <a:xfrm>
            <a:off x="3779912" y="339502"/>
            <a:ext cx="863600" cy="699542"/>
          </a:xfrm>
          <a:prstGeom prst="rect">
            <a:avLst/>
          </a:prstGeom>
          <a:noFill/>
        </p:spPr>
      </p:pic>
      <p:sp>
        <p:nvSpPr>
          <p:cNvPr id="12" name="Espace réservé du contenu 2"/>
          <p:cNvSpPr>
            <a:spLocks noGrp="1"/>
          </p:cNvSpPr>
          <p:nvPr>
            <p:ph idx="1"/>
          </p:nvPr>
        </p:nvSpPr>
        <p:spPr>
          <a:xfrm>
            <a:off x="1979712" y="1419622"/>
            <a:ext cx="6643688" cy="2078534"/>
          </a:xfrm>
        </p:spPr>
        <p:txBody>
          <a:bodyPr/>
          <a:lstStyle/>
          <a:p>
            <a:pPr marL="0" indent="0" eaLnBrk="1" hangingPunct="1">
              <a:lnSpc>
                <a:spcPct val="90000"/>
              </a:lnSpc>
              <a:buNone/>
            </a:pPr>
            <a:r>
              <a:rPr lang="en-US" sz="3000" dirty="0" smtClean="0">
                <a:solidFill>
                  <a:srgbClr val="5DA710"/>
                </a:solidFill>
              </a:rPr>
              <a:t>Review Question 1</a:t>
            </a:r>
          </a:p>
          <a:p>
            <a:pPr marL="0" indent="0" eaLnBrk="1" hangingPunct="1">
              <a:lnSpc>
                <a:spcPct val="90000"/>
              </a:lnSpc>
              <a:buNone/>
            </a:pPr>
            <a:r>
              <a:rPr lang="en-US" sz="2400" dirty="0" smtClean="0">
                <a:solidFill>
                  <a:srgbClr val="5DA710"/>
                </a:solidFill>
              </a:rPr>
              <a:t>When the seed begins to sprout roots, it is called a ______. </a:t>
            </a:r>
          </a:p>
          <a:p>
            <a:pPr marL="0" indent="0" eaLnBrk="1" hangingPunct="1">
              <a:lnSpc>
                <a:spcPct val="90000"/>
              </a:lnSpc>
              <a:buNone/>
            </a:pPr>
            <a:endParaRPr lang="en-US" sz="3000" dirty="0" smtClean="0">
              <a:solidFill>
                <a:srgbClr val="5DA710"/>
              </a:solidFill>
            </a:endParaRPr>
          </a:p>
        </p:txBody>
      </p:sp>
      <p:grpSp>
        <p:nvGrpSpPr>
          <p:cNvPr id="13" name="Group 9"/>
          <p:cNvGrpSpPr>
            <a:grpSpLocks/>
          </p:cNvGrpSpPr>
          <p:nvPr/>
        </p:nvGrpSpPr>
        <p:grpSpPr bwMode="auto">
          <a:xfrm>
            <a:off x="7632697" y="627063"/>
            <a:ext cx="1260475" cy="431800"/>
            <a:chOff x="7236975" y="4155926"/>
            <a:chExt cx="1439481" cy="648072"/>
          </a:xfrm>
        </p:grpSpPr>
        <p:sp>
          <p:nvSpPr>
            <p:cNvPr id="14" name="Action Button: Home 13">
              <a:hlinkClick r:id="rId5"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Action Button: Forward or Next 14">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1" name="Group 20"/>
          <p:cNvGrpSpPr/>
          <p:nvPr/>
        </p:nvGrpSpPr>
        <p:grpSpPr>
          <a:xfrm>
            <a:off x="2411760" y="2715766"/>
            <a:ext cx="6480720" cy="1440160"/>
            <a:chOff x="2411760" y="2715766"/>
            <a:chExt cx="6480720" cy="1440160"/>
          </a:xfrm>
        </p:grpSpPr>
        <p:sp>
          <p:nvSpPr>
            <p:cNvPr id="22" name="Action Button: Custom 21">
              <a:hlinkClick r:id="rId6" action="ppaction://hlinksldjump" highlightClick="1"/>
            </p:cNvPr>
            <p:cNvSpPr/>
            <p:nvPr/>
          </p:nvSpPr>
          <p:spPr>
            <a:xfrm>
              <a:off x="2411760"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A. Sapling  </a:t>
              </a:r>
              <a:endParaRPr lang="en-US" sz="2800" b="1" dirty="0">
                <a:solidFill>
                  <a:srgbClr val="002060"/>
                </a:solidFill>
              </a:endParaRPr>
            </a:p>
          </p:txBody>
        </p:sp>
        <p:sp>
          <p:nvSpPr>
            <p:cNvPr id="23" name="Action Button: Custom 22">
              <a:hlinkClick r:id="rId6" action="ppaction://hlinksldjump" highlightClick="1"/>
            </p:cNvPr>
            <p:cNvSpPr/>
            <p:nvPr/>
          </p:nvSpPr>
          <p:spPr>
            <a:xfrm>
              <a:off x="5796136"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B. Seed  </a:t>
              </a:r>
              <a:endParaRPr lang="en-US" sz="2800" b="1" dirty="0">
                <a:solidFill>
                  <a:srgbClr val="002060"/>
                </a:solidFill>
              </a:endParaRPr>
            </a:p>
          </p:txBody>
        </p:sp>
        <p:sp>
          <p:nvSpPr>
            <p:cNvPr id="24" name="Action Button: Custom 23">
              <a:hlinkClick r:id="rId7" action="ppaction://hlinksldjump" highlightClick="1"/>
            </p:cNvPr>
            <p:cNvSpPr/>
            <p:nvPr/>
          </p:nvSpPr>
          <p:spPr>
            <a:xfrm>
              <a:off x="2411760"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C. Seedling  </a:t>
              </a:r>
              <a:endParaRPr lang="en-US" sz="2800" b="1" dirty="0">
                <a:solidFill>
                  <a:srgbClr val="002060"/>
                </a:solidFill>
              </a:endParaRPr>
            </a:p>
          </p:txBody>
        </p:sp>
        <p:sp>
          <p:nvSpPr>
            <p:cNvPr id="25" name="Action Button: Custom 24">
              <a:hlinkClick r:id="rId6" action="ppaction://hlinksldjump" highlightClick="1"/>
            </p:cNvPr>
            <p:cNvSpPr/>
            <p:nvPr/>
          </p:nvSpPr>
          <p:spPr>
            <a:xfrm>
              <a:off x="5796136"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D. Tree  </a:t>
              </a:r>
              <a:endParaRPr lang="en-US" sz="2800" b="1" dirty="0">
                <a:solidFill>
                  <a:srgbClr val="002060"/>
                </a:solidFill>
              </a:endParaRPr>
            </a:p>
          </p:txBody>
        </p:sp>
      </p:gr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Plant</a:t>
            </a:r>
            <a:endParaRPr lang="en-US" smtClean="0">
              <a:solidFill>
                <a:srgbClr val="5DA710"/>
              </a:solidFill>
            </a:endParaRPr>
          </a:p>
        </p:txBody>
      </p:sp>
      <p:pic>
        <p:nvPicPr>
          <p:cNvPr id="10" name="Picture 10" descr="MC900441793[1]">
            <a:hlinkClick r:id="rId3" action="ppaction://hlinksldjump"/>
          </p:cNvPr>
          <p:cNvPicPr>
            <a:picLocks noChangeAspect="1" noChangeArrowheads="1"/>
          </p:cNvPicPr>
          <p:nvPr/>
        </p:nvPicPr>
        <p:blipFill>
          <a:blip r:embed="rId4" cstate="print"/>
          <a:srcRect/>
          <a:stretch>
            <a:fillRect/>
          </a:stretch>
        </p:blipFill>
        <p:spPr bwMode="auto">
          <a:xfrm>
            <a:off x="3779912" y="339502"/>
            <a:ext cx="863600" cy="699542"/>
          </a:xfrm>
          <a:prstGeom prst="rect">
            <a:avLst/>
          </a:prstGeom>
          <a:noFill/>
        </p:spPr>
      </p:pic>
      <p:sp>
        <p:nvSpPr>
          <p:cNvPr id="12" name="Espace réservé du contenu 2"/>
          <p:cNvSpPr>
            <a:spLocks noGrp="1"/>
          </p:cNvSpPr>
          <p:nvPr>
            <p:ph idx="1"/>
          </p:nvPr>
        </p:nvSpPr>
        <p:spPr>
          <a:xfrm>
            <a:off x="1979712" y="1419622"/>
            <a:ext cx="6643688" cy="2078534"/>
          </a:xfrm>
        </p:spPr>
        <p:txBody>
          <a:bodyPr/>
          <a:lstStyle/>
          <a:p>
            <a:pPr marL="0" indent="0" eaLnBrk="1" hangingPunct="1">
              <a:lnSpc>
                <a:spcPct val="90000"/>
              </a:lnSpc>
              <a:buNone/>
            </a:pPr>
            <a:r>
              <a:rPr lang="en-US" sz="3000" dirty="0" smtClean="0">
                <a:solidFill>
                  <a:srgbClr val="5DA710"/>
                </a:solidFill>
              </a:rPr>
              <a:t>Review Question 2</a:t>
            </a:r>
          </a:p>
          <a:p>
            <a:pPr marL="0" indent="0" eaLnBrk="1" hangingPunct="1">
              <a:lnSpc>
                <a:spcPct val="90000"/>
              </a:lnSpc>
              <a:buNone/>
            </a:pPr>
            <a:r>
              <a:rPr lang="en-US" sz="2400" dirty="0" smtClean="0">
                <a:solidFill>
                  <a:srgbClr val="5DA710"/>
                </a:solidFill>
              </a:rPr>
              <a:t>Some plants protect their seed inside a ________.</a:t>
            </a:r>
          </a:p>
          <a:p>
            <a:pPr marL="0" indent="0" eaLnBrk="1" hangingPunct="1">
              <a:lnSpc>
                <a:spcPct val="90000"/>
              </a:lnSpc>
              <a:buNone/>
            </a:pPr>
            <a:endParaRPr lang="en-US" sz="3000" dirty="0" smtClean="0">
              <a:solidFill>
                <a:srgbClr val="5DA710"/>
              </a:solidFill>
            </a:endParaRPr>
          </a:p>
        </p:txBody>
      </p:sp>
      <p:grpSp>
        <p:nvGrpSpPr>
          <p:cNvPr id="2" name="Group 9"/>
          <p:cNvGrpSpPr>
            <a:grpSpLocks/>
          </p:cNvGrpSpPr>
          <p:nvPr/>
        </p:nvGrpSpPr>
        <p:grpSpPr bwMode="auto">
          <a:xfrm>
            <a:off x="6875465" y="627063"/>
            <a:ext cx="1323975" cy="431800"/>
            <a:chOff x="6372200" y="4155926"/>
            <a:chExt cx="1511998" cy="648072"/>
          </a:xfrm>
        </p:grpSpPr>
        <p:sp>
          <p:nvSpPr>
            <p:cNvPr id="14" name="Action Button: Home 13">
              <a:hlinkClick r:id="rId5"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Action Button: Back or Previous 15">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 name="Group 17"/>
          <p:cNvGrpSpPr/>
          <p:nvPr/>
        </p:nvGrpSpPr>
        <p:grpSpPr>
          <a:xfrm>
            <a:off x="2411760" y="2715766"/>
            <a:ext cx="6480720" cy="1440160"/>
            <a:chOff x="2411760" y="2715766"/>
            <a:chExt cx="6480720" cy="1440160"/>
          </a:xfrm>
        </p:grpSpPr>
        <p:sp>
          <p:nvSpPr>
            <p:cNvPr id="19" name="Action Button: Custom 18">
              <a:hlinkClick r:id="rId6" action="ppaction://hlinksldjump" highlightClick="1"/>
            </p:cNvPr>
            <p:cNvSpPr/>
            <p:nvPr/>
          </p:nvSpPr>
          <p:spPr>
            <a:xfrm>
              <a:off x="2411760"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A. Nest  </a:t>
              </a:r>
              <a:endParaRPr lang="en-US" sz="2800" b="1" dirty="0">
                <a:solidFill>
                  <a:srgbClr val="002060"/>
                </a:solidFill>
              </a:endParaRPr>
            </a:p>
          </p:txBody>
        </p:sp>
        <p:sp>
          <p:nvSpPr>
            <p:cNvPr id="20" name="Action Button: Custom 19">
              <a:hlinkClick r:id="rId7" action="ppaction://hlinksldjump" highlightClick="1"/>
            </p:cNvPr>
            <p:cNvSpPr/>
            <p:nvPr/>
          </p:nvSpPr>
          <p:spPr>
            <a:xfrm>
              <a:off x="5796136" y="2715766"/>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B. Fruit  </a:t>
              </a:r>
              <a:endParaRPr lang="en-US" sz="2800" b="1" dirty="0">
                <a:solidFill>
                  <a:srgbClr val="002060"/>
                </a:solidFill>
              </a:endParaRPr>
            </a:p>
          </p:txBody>
        </p:sp>
        <p:sp>
          <p:nvSpPr>
            <p:cNvPr id="21" name="Action Button: Custom 20">
              <a:hlinkClick r:id="rId6" action="ppaction://hlinksldjump" highlightClick="1"/>
            </p:cNvPr>
            <p:cNvSpPr/>
            <p:nvPr/>
          </p:nvSpPr>
          <p:spPr>
            <a:xfrm>
              <a:off x="2411760"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C. Casing  </a:t>
              </a:r>
              <a:endParaRPr lang="en-US" sz="2800" b="1" dirty="0">
                <a:solidFill>
                  <a:srgbClr val="002060"/>
                </a:solidFill>
              </a:endParaRPr>
            </a:p>
          </p:txBody>
        </p:sp>
        <p:sp>
          <p:nvSpPr>
            <p:cNvPr id="22" name="Action Button: Custom 21">
              <a:hlinkClick r:id="rId6" action="ppaction://hlinksldjump" highlightClick="1"/>
            </p:cNvPr>
            <p:cNvSpPr/>
            <p:nvPr/>
          </p:nvSpPr>
          <p:spPr>
            <a:xfrm>
              <a:off x="5796136" y="3579862"/>
              <a:ext cx="3096344" cy="576064"/>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smtClean="0">
                  <a:solidFill>
                    <a:srgbClr val="002060"/>
                  </a:solidFill>
                </a:rPr>
                <a:t>D. Leaf  </a:t>
              </a:r>
              <a:endParaRPr lang="en-US" sz="2800" b="1" dirty="0">
                <a:solidFill>
                  <a:srgbClr val="002060"/>
                </a:solidFill>
              </a:endParaRPr>
            </a:p>
          </p:txBody>
        </p:sp>
      </p:gr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28625"/>
            <a:ext cx="8229600" cy="857250"/>
          </a:xfrm>
        </p:spPr>
        <p:txBody>
          <a:bodyPr/>
          <a:lstStyle/>
          <a:p>
            <a:pPr eaLnBrk="1" hangingPunct="1"/>
            <a:r>
              <a:rPr lang="fr-CA" sz="3600" b="1" dirty="0" smtClean="0">
                <a:solidFill>
                  <a:srgbClr val="66B515"/>
                </a:solidFill>
              </a:rPr>
              <a:t>CORRECT!!!</a:t>
            </a:r>
            <a:endParaRPr lang="en-US" sz="3600" b="1" dirty="0" smtClean="0">
              <a:solidFill>
                <a:srgbClr val="66B515"/>
              </a:solidFill>
            </a:endParaRPr>
          </a:p>
        </p:txBody>
      </p:sp>
      <p:pic>
        <p:nvPicPr>
          <p:cNvPr id="1034" name="Picture 10" descr="C:\Users\Jessica\AppData\Local\Microsoft\Windows\Temporary Internet Files\Content.IE5\PGWOCPT1\MC900355823[1].wmf"/>
          <p:cNvPicPr>
            <a:picLocks noChangeAspect="1" noChangeArrowheads="1"/>
          </p:cNvPicPr>
          <p:nvPr/>
        </p:nvPicPr>
        <p:blipFill>
          <a:blip r:embed="rId3" cstate="print"/>
          <a:srcRect/>
          <a:stretch>
            <a:fillRect/>
          </a:stretch>
        </p:blipFill>
        <p:spPr bwMode="auto">
          <a:xfrm rot="20990147">
            <a:off x="881990" y="1306828"/>
            <a:ext cx="2203452" cy="2444759"/>
          </a:xfrm>
          <a:prstGeom prst="rect">
            <a:avLst/>
          </a:prstGeom>
          <a:noFill/>
        </p:spPr>
      </p:pic>
      <p:pic>
        <p:nvPicPr>
          <p:cNvPr id="19" name="Picture 10" descr="C:\Users\Jessica\AppData\Local\Microsoft\Windows\Temporary Internet Files\Content.IE5\PGWOCPT1\MC900355823[1].wmf"/>
          <p:cNvPicPr>
            <a:picLocks noChangeAspect="1" noChangeArrowheads="1"/>
          </p:cNvPicPr>
          <p:nvPr/>
        </p:nvPicPr>
        <p:blipFill>
          <a:blip r:embed="rId3" cstate="print"/>
          <a:srcRect/>
          <a:stretch>
            <a:fillRect/>
          </a:stretch>
        </p:blipFill>
        <p:spPr bwMode="auto">
          <a:xfrm rot="20990147" flipH="1">
            <a:off x="5920985" y="1684475"/>
            <a:ext cx="2402996" cy="2444759"/>
          </a:xfrm>
          <a:prstGeom prst="rect">
            <a:avLst/>
          </a:prstGeom>
          <a:noFill/>
        </p:spPr>
      </p:pic>
      <p:sp>
        <p:nvSpPr>
          <p:cNvPr id="20" name="Action Button: Custom 19">
            <a:hlinkClick r:id="rId4" action="ppaction://hlinksldjump" highlightClick="1"/>
          </p:cNvPr>
          <p:cNvSpPr/>
          <p:nvPr/>
        </p:nvSpPr>
        <p:spPr>
          <a:xfrm>
            <a:off x="3059832" y="3507854"/>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1</a:t>
            </a:r>
            <a:endParaRPr lang="en-US" sz="2400" b="1" dirty="0">
              <a:solidFill>
                <a:srgbClr val="002060"/>
              </a:solidFill>
            </a:endParaRPr>
          </a:p>
        </p:txBody>
      </p:sp>
      <p:sp>
        <p:nvSpPr>
          <p:cNvPr id="21" name="Action Button: Custom 20">
            <a:hlinkClick r:id="rId5" action="ppaction://hlinksldjump" highlightClick="1"/>
          </p:cNvPr>
          <p:cNvSpPr/>
          <p:nvPr/>
        </p:nvSpPr>
        <p:spPr>
          <a:xfrm>
            <a:off x="3059832" y="3939902"/>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2</a:t>
            </a:r>
            <a:endParaRPr lang="en-US" sz="2400" b="1" dirty="0">
              <a:solidFill>
                <a:srgbClr val="002060"/>
              </a:solidFill>
            </a:endParaRPr>
          </a:p>
        </p:txBody>
      </p:sp>
      <p:sp>
        <p:nvSpPr>
          <p:cNvPr id="22" name="TextBox 21"/>
          <p:cNvSpPr txBox="1"/>
          <p:nvPr/>
        </p:nvSpPr>
        <p:spPr>
          <a:xfrm>
            <a:off x="3059832" y="3003798"/>
            <a:ext cx="2952328" cy="369332"/>
          </a:xfrm>
          <a:prstGeom prst="rect">
            <a:avLst/>
          </a:prstGeom>
          <a:noFill/>
        </p:spPr>
        <p:txBody>
          <a:bodyPr wrap="square" rtlCol="0">
            <a:spAutoFit/>
          </a:bodyPr>
          <a:lstStyle/>
          <a:p>
            <a:r>
              <a:rPr lang="en-US" b="1" dirty="0" smtClean="0">
                <a:solidFill>
                  <a:srgbClr val="002060"/>
                </a:solidFill>
              </a:rPr>
              <a:t>Return to….</a:t>
            </a:r>
            <a:endParaRPr lang="en-US" b="1" dirty="0">
              <a:solidFill>
                <a:srgbClr val="002060"/>
              </a:solidFill>
            </a:endParaRPr>
          </a:p>
        </p:txBody>
      </p:sp>
      <p:pic>
        <p:nvPicPr>
          <p:cNvPr id="23" name="MS900388459[1].wav">
            <a:hlinkClick r:id="" action="ppaction://media"/>
          </p:cNvPr>
          <p:cNvPicPr>
            <a:picLocks noRot="1" noChangeAspect="1"/>
          </p:cNvPicPr>
          <p:nvPr>
            <a:wavAudioFile r:embed="rId1" name="MS900388459[1].wav"/>
          </p:nvPr>
        </p:nvPicPr>
        <p:blipFill>
          <a:blip r:embed="rId6" cstate="print"/>
          <a:stretch>
            <a:fillRect/>
          </a:stretch>
        </p:blipFill>
        <p:spPr>
          <a:xfrm>
            <a:off x="4419600" y="2419350"/>
            <a:ext cx="304800" cy="304800"/>
          </a:xfrm>
          <a:prstGeom prst="rect">
            <a:avLst/>
          </a:prstGeom>
        </p:spPr>
      </p:pic>
      <p:sp>
        <p:nvSpPr>
          <p:cNvPr id="9" name="Action Button: Home 8">
            <a:hlinkClick r:id="rId7" action="ppaction://hlinksldjump" highlightClick="1"/>
          </p:cNvPr>
          <p:cNvSpPr/>
          <p:nvPr/>
        </p:nvSpPr>
        <p:spPr bwMode="auto">
          <a:xfrm>
            <a:off x="7632702" y="627063"/>
            <a:ext cx="566738" cy="4318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18" descr="MC900192962[1]">
            <a:hlinkClick r:id="rId8" action="ppaction://hlinksldjump"/>
          </p:cNvPr>
          <p:cNvPicPr>
            <a:picLocks noChangeAspect="1" noChangeArrowheads="1"/>
          </p:cNvPicPr>
          <p:nvPr/>
        </p:nvPicPr>
        <p:blipFill>
          <a:blip r:embed="rId9" cstate="print"/>
          <a:srcRect/>
          <a:stretch>
            <a:fillRect/>
          </a:stretch>
        </p:blipFill>
        <p:spPr bwMode="auto">
          <a:xfrm>
            <a:off x="3779912" y="1923678"/>
            <a:ext cx="1517425" cy="108012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9"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28625"/>
            <a:ext cx="8229600" cy="857250"/>
          </a:xfrm>
        </p:spPr>
        <p:txBody>
          <a:bodyPr/>
          <a:lstStyle/>
          <a:p>
            <a:pPr eaLnBrk="1" hangingPunct="1"/>
            <a:r>
              <a:rPr lang="fr-CA" sz="3600" b="1" dirty="0" smtClean="0">
                <a:solidFill>
                  <a:srgbClr val="66B515"/>
                </a:solidFill>
              </a:rPr>
              <a:t>INCORRECT</a:t>
            </a:r>
            <a:endParaRPr lang="en-US" sz="3600" b="1" dirty="0" smtClean="0">
              <a:solidFill>
                <a:srgbClr val="66B515"/>
              </a:solidFill>
            </a:endParaRPr>
          </a:p>
        </p:txBody>
      </p:sp>
      <p:sp>
        <p:nvSpPr>
          <p:cNvPr id="22" name="TextBox 21"/>
          <p:cNvSpPr txBox="1"/>
          <p:nvPr/>
        </p:nvSpPr>
        <p:spPr>
          <a:xfrm>
            <a:off x="3059832" y="3003798"/>
            <a:ext cx="2952328" cy="369332"/>
          </a:xfrm>
          <a:prstGeom prst="rect">
            <a:avLst/>
          </a:prstGeom>
          <a:noFill/>
        </p:spPr>
        <p:txBody>
          <a:bodyPr wrap="square" rtlCol="0">
            <a:spAutoFit/>
          </a:bodyPr>
          <a:lstStyle/>
          <a:p>
            <a:r>
              <a:rPr lang="en-US" b="1" dirty="0" smtClean="0">
                <a:solidFill>
                  <a:srgbClr val="002060"/>
                </a:solidFill>
              </a:rPr>
              <a:t>Return to….</a:t>
            </a:r>
            <a:endParaRPr lang="en-US" b="1" dirty="0">
              <a:solidFill>
                <a:srgbClr val="002060"/>
              </a:solidFill>
            </a:endParaRPr>
          </a:p>
        </p:txBody>
      </p:sp>
      <p:sp>
        <p:nvSpPr>
          <p:cNvPr id="8" name="TextBox 7"/>
          <p:cNvSpPr txBox="1"/>
          <p:nvPr/>
        </p:nvSpPr>
        <p:spPr>
          <a:xfrm>
            <a:off x="683568" y="1491630"/>
            <a:ext cx="7848872" cy="400110"/>
          </a:xfrm>
          <a:prstGeom prst="rect">
            <a:avLst/>
          </a:prstGeom>
          <a:noFill/>
        </p:spPr>
        <p:txBody>
          <a:bodyPr wrap="square" rtlCol="0">
            <a:spAutoFit/>
          </a:bodyPr>
          <a:lstStyle/>
          <a:p>
            <a:pPr algn="ctr"/>
            <a:r>
              <a:rPr lang="en-US" sz="2000" b="1" dirty="0" smtClean="0">
                <a:solidFill>
                  <a:srgbClr val="002060"/>
                </a:solidFill>
              </a:rPr>
              <a:t>Click the graphic to review the stages again…</a:t>
            </a:r>
            <a:endParaRPr lang="en-US" sz="2000" b="1" dirty="0">
              <a:solidFill>
                <a:srgbClr val="002060"/>
              </a:solidFill>
            </a:endParaRPr>
          </a:p>
        </p:txBody>
      </p:sp>
      <p:pic>
        <p:nvPicPr>
          <p:cNvPr id="13" name="Picture 18" descr="MC900192962[1]">
            <a:hlinkClick r:id="rId2" action="ppaction://hlinksldjump"/>
          </p:cNvPr>
          <p:cNvPicPr>
            <a:picLocks noChangeAspect="1" noChangeArrowheads="1"/>
          </p:cNvPicPr>
          <p:nvPr/>
        </p:nvPicPr>
        <p:blipFill>
          <a:blip r:embed="rId3" cstate="print"/>
          <a:srcRect/>
          <a:stretch>
            <a:fillRect/>
          </a:stretch>
        </p:blipFill>
        <p:spPr bwMode="auto">
          <a:xfrm>
            <a:off x="3779912" y="1923678"/>
            <a:ext cx="1517425" cy="1080120"/>
          </a:xfrm>
          <a:prstGeom prst="rect">
            <a:avLst/>
          </a:prstGeom>
          <a:noFill/>
          <a:ln w="9525">
            <a:noFill/>
            <a:miter lim="800000"/>
            <a:headEnd/>
            <a:tailEnd/>
          </a:ln>
        </p:spPr>
      </p:pic>
      <p:sp>
        <p:nvSpPr>
          <p:cNvPr id="15" name="Action Button: Custom 14">
            <a:hlinkClick r:id="rId4" action="ppaction://hlinksldjump" highlightClick="1"/>
          </p:cNvPr>
          <p:cNvSpPr/>
          <p:nvPr/>
        </p:nvSpPr>
        <p:spPr>
          <a:xfrm>
            <a:off x="3059832" y="3507854"/>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1</a:t>
            </a:r>
            <a:endParaRPr lang="en-US" sz="2400" b="1" dirty="0">
              <a:solidFill>
                <a:srgbClr val="002060"/>
              </a:solidFill>
            </a:endParaRPr>
          </a:p>
        </p:txBody>
      </p:sp>
      <p:sp>
        <p:nvSpPr>
          <p:cNvPr id="16" name="Action Button: Custom 15">
            <a:hlinkClick r:id="rId5" action="ppaction://hlinksldjump" highlightClick="1"/>
          </p:cNvPr>
          <p:cNvSpPr/>
          <p:nvPr/>
        </p:nvSpPr>
        <p:spPr>
          <a:xfrm>
            <a:off x="3059832" y="3939902"/>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2</a:t>
            </a:r>
            <a:endParaRPr lang="en-US" sz="2400" b="1" dirty="0">
              <a:solidFill>
                <a:srgbClr val="002060"/>
              </a:solidFill>
            </a:endParaRPr>
          </a:p>
        </p:txBody>
      </p:sp>
      <p:sp>
        <p:nvSpPr>
          <p:cNvPr id="9" name="Action Button: Home 8">
            <a:hlinkClick r:id="rId6" action="ppaction://hlinksldjump" highlightClick="1"/>
          </p:cNvPr>
          <p:cNvSpPr/>
          <p:nvPr/>
        </p:nvSpPr>
        <p:spPr bwMode="auto">
          <a:xfrm>
            <a:off x="7632702" y="627063"/>
            <a:ext cx="566738" cy="4318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28625"/>
            <a:ext cx="8229600" cy="857250"/>
          </a:xfrm>
        </p:spPr>
        <p:txBody>
          <a:bodyPr/>
          <a:lstStyle/>
          <a:p>
            <a:pPr eaLnBrk="1" hangingPunct="1"/>
            <a:r>
              <a:rPr lang="fr-CA" sz="3600" b="1" dirty="0" smtClean="0">
                <a:solidFill>
                  <a:srgbClr val="66B515"/>
                </a:solidFill>
              </a:rPr>
              <a:t>CORRECT!!!</a:t>
            </a:r>
            <a:endParaRPr lang="en-US" sz="3600" b="1" dirty="0" smtClean="0">
              <a:solidFill>
                <a:srgbClr val="66B515"/>
              </a:solidFill>
            </a:endParaRPr>
          </a:p>
        </p:txBody>
      </p:sp>
      <p:pic>
        <p:nvPicPr>
          <p:cNvPr id="1034" name="Picture 10" descr="C:\Users\Jessica\AppData\Local\Microsoft\Windows\Temporary Internet Files\Content.IE5\PGWOCPT1\MC900355823[1].wmf"/>
          <p:cNvPicPr>
            <a:picLocks noChangeAspect="1" noChangeArrowheads="1"/>
          </p:cNvPicPr>
          <p:nvPr/>
        </p:nvPicPr>
        <p:blipFill>
          <a:blip r:embed="rId3" cstate="print"/>
          <a:srcRect/>
          <a:stretch>
            <a:fillRect/>
          </a:stretch>
        </p:blipFill>
        <p:spPr bwMode="auto">
          <a:xfrm rot="20990147">
            <a:off x="881990" y="1306828"/>
            <a:ext cx="2203452" cy="2444759"/>
          </a:xfrm>
          <a:prstGeom prst="rect">
            <a:avLst/>
          </a:prstGeom>
          <a:noFill/>
        </p:spPr>
      </p:pic>
      <p:pic>
        <p:nvPicPr>
          <p:cNvPr id="19" name="Picture 10" descr="C:\Users\Jessica\AppData\Local\Microsoft\Windows\Temporary Internet Files\Content.IE5\PGWOCPT1\MC900355823[1].wmf"/>
          <p:cNvPicPr>
            <a:picLocks noChangeAspect="1" noChangeArrowheads="1"/>
          </p:cNvPicPr>
          <p:nvPr/>
        </p:nvPicPr>
        <p:blipFill>
          <a:blip r:embed="rId3" cstate="print"/>
          <a:srcRect/>
          <a:stretch>
            <a:fillRect/>
          </a:stretch>
        </p:blipFill>
        <p:spPr bwMode="auto">
          <a:xfrm rot="20990147" flipH="1">
            <a:off x="5920985" y="1684475"/>
            <a:ext cx="2402996" cy="2444759"/>
          </a:xfrm>
          <a:prstGeom prst="rect">
            <a:avLst/>
          </a:prstGeom>
          <a:noFill/>
        </p:spPr>
      </p:pic>
      <p:sp>
        <p:nvSpPr>
          <p:cNvPr id="20" name="Action Button: Custom 19">
            <a:hlinkClick r:id="rId4" action="ppaction://hlinksldjump" highlightClick="1"/>
          </p:cNvPr>
          <p:cNvSpPr/>
          <p:nvPr/>
        </p:nvSpPr>
        <p:spPr>
          <a:xfrm>
            <a:off x="3059832" y="3507854"/>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1</a:t>
            </a:r>
            <a:endParaRPr lang="en-US" sz="2400" b="1" dirty="0">
              <a:solidFill>
                <a:srgbClr val="002060"/>
              </a:solidFill>
            </a:endParaRPr>
          </a:p>
        </p:txBody>
      </p:sp>
      <p:sp>
        <p:nvSpPr>
          <p:cNvPr id="21" name="Action Button: Custom 20">
            <a:hlinkClick r:id="rId5" action="ppaction://hlinksldjump" highlightClick="1"/>
          </p:cNvPr>
          <p:cNvSpPr/>
          <p:nvPr/>
        </p:nvSpPr>
        <p:spPr>
          <a:xfrm>
            <a:off x="3059832" y="3939902"/>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2</a:t>
            </a:r>
            <a:endParaRPr lang="en-US" sz="2400" b="1" dirty="0">
              <a:solidFill>
                <a:srgbClr val="002060"/>
              </a:solidFill>
            </a:endParaRPr>
          </a:p>
        </p:txBody>
      </p:sp>
      <p:sp>
        <p:nvSpPr>
          <p:cNvPr id="22" name="TextBox 21"/>
          <p:cNvSpPr txBox="1"/>
          <p:nvPr/>
        </p:nvSpPr>
        <p:spPr>
          <a:xfrm>
            <a:off x="3059832" y="3003798"/>
            <a:ext cx="2952328" cy="369332"/>
          </a:xfrm>
          <a:prstGeom prst="rect">
            <a:avLst/>
          </a:prstGeom>
          <a:noFill/>
        </p:spPr>
        <p:txBody>
          <a:bodyPr wrap="square" rtlCol="0">
            <a:spAutoFit/>
          </a:bodyPr>
          <a:lstStyle/>
          <a:p>
            <a:r>
              <a:rPr lang="en-US" b="1" dirty="0" smtClean="0">
                <a:solidFill>
                  <a:srgbClr val="002060"/>
                </a:solidFill>
              </a:rPr>
              <a:t>Return to….</a:t>
            </a:r>
            <a:endParaRPr lang="en-US" b="1" dirty="0">
              <a:solidFill>
                <a:srgbClr val="002060"/>
              </a:solidFill>
            </a:endParaRPr>
          </a:p>
        </p:txBody>
      </p:sp>
      <p:pic>
        <p:nvPicPr>
          <p:cNvPr id="12" name="MS900075064[1].wav">
            <a:hlinkClick r:id="" action="ppaction://media"/>
          </p:cNvPr>
          <p:cNvPicPr>
            <a:picLocks noRot="1" noChangeAspect="1"/>
          </p:cNvPicPr>
          <p:nvPr>
            <a:wavAudioFile r:embed="rId1" name="MS900075064[1].wav"/>
          </p:nvPr>
        </p:nvPicPr>
        <p:blipFill>
          <a:blip r:embed="rId6" cstate="print"/>
          <a:stretch>
            <a:fillRect/>
          </a:stretch>
        </p:blipFill>
        <p:spPr>
          <a:xfrm>
            <a:off x="4419600" y="2419350"/>
            <a:ext cx="304800" cy="304800"/>
          </a:xfrm>
          <a:prstGeom prst="rect">
            <a:avLst/>
          </a:prstGeom>
        </p:spPr>
      </p:pic>
      <p:sp>
        <p:nvSpPr>
          <p:cNvPr id="9" name="Action Button: Home 8">
            <a:hlinkClick r:id="rId7" action="ppaction://hlinksldjump" highlightClick="1"/>
          </p:cNvPr>
          <p:cNvSpPr/>
          <p:nvPr/>
        </p:nvSpPr>
        <p:spPr bwMode="auto">
          <a:xfrm>
            <a:off x="7632702" y="627063"/>
            <a:ext cx="566738" cy="4318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10" descr="MC900441793[1]">
            <a:hlinkClick r:id="rId8" action="ppaction://hlinksldjump"/>
          </p:cNvPr>
          <p:cNvPicPr>
            <a:picLocks noChangeAspect="1" noChangeArrowheads="1"/>
          </p:cNvPicPr>
          <p:nvPr/>
        </p:nvPicPr>
        <p:blipFill>
          <a:blip r:embed="rId9" cstate="print"/>
          <a:srcRect/>
          <a:stretch>
            <a:fillRect/>
          </a:stretch>
        </p:blipFill>
        <p:spPr bwMode="auto">
          <a:xfrm>
            <a:off x="3779912" y="1923678"/>
            <a:ext cx="1152128" cy="1152128"/>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28625"/>
            <a:ext cx="8229600" cy="857250"/>
          </a:xfrm>
        </p:spPr>
        <p:txBody>
          <a:bodyPr/>
          <a:lstStyle/>
          <a:p>
            <a:pPr eaLnBrk="1" hangingPunct="1"/>
            <a:r>
              <a:rPr lang="fr-CA" sz="3600" b="1" dirty="0" smtClean="0">
                <a:solidFill>
                  <a:srgbClr val="66B515"/>
                </a:solidFill>
              </a:rPr>
              <a:t>INCORRECT</a:t>
            </a:r>
            <a:endParaRPr lang="en-US" sz="3600" b="1" dirty="0" smtClean="0">
              <a:solidFill>
                <a:srgbClr val="66B515"/>
              </a:solidFill>
            </a:endParaRPr>
          </a:p>
        </p:txBody>
      </p:sp>
      <p:sp>
        <p:nvSpPr>
          <p:cNvPr id="22" name="TextBox 21"/>
          <p:cNvSpPr txBox="1"/>
          <p:nvPr/>
        </p:nvSpPr>
        <p:spPr>
          <a:xfrm>
            <a:off x="3059832" y="3003798"/>
            <a:ext cx="2952328" cy="369332"/>
          </a:xfrm>
          <a:prstGeom prst="rect">
            <a:avLst/>
          </a:prstGeom>
          <a:noFill/>
        </p:spPr>
        <p:txBody>
          <a:bodyPr wrap="square" rtlCol="0">
            <a:spAutoFit/>
          </a:bodyPr>
          <a:lstStyle/>
          <a:p>
            <a:r>
              <a:rPr lang="en-US" b="1" dirty="0" smtClean="0">
                <a:solidFill>
                  <a:srgbClr val="002060"/>
                </a:solidFill>
              </a:rPr>
              <a:t>Return to….</a:t>
            </a:r>
            <a:endParaRPr lang="en-US" b="1" dirty="0">
              <a:solidFill>
                <a:srgbClr val="002060"/>
              </a:solidFill>
            </a:endParaRPr>
          </a:p>
        </p:txBody>
      </p:sp>
      <p:sp>
        <p:nvSpPr>
          <p:cNvPr id="8" name="TextBox 7"/>
          <p:cNvSpPr txBox="1"/>
          <p:nvPr/>
        </p:nvSpPr>
        <p:spPr>
          <a:xfrm>
            <a:off x="683568" y="1491630"/>
            <a:ext cx="7848872" cy="400110"/>
          </a:xfrm>
          <a:prstGeom prst="rect">
            <a:avLst/>
          </a:prstGeom>
          <a:noFill/>
        </p:spPr>
        <p:txBody>
          <a:bodyPr wrap="square" rtlCol="0">
            <a:spAutoFit/>
          </a:bodyPr>
          <a:lstStyle/>
          <a:p>
            <a:pPr algn="ctr"/>
            <a:r>
              <a:rPr lang="en-US" sz="2000" b="1" dirty="0" smtClean="0">
                <a:solidFill>
                  <a:srgbClr val="002060"/>
                </a:solidFill>
              </a:rPr>
              <a:t>Click the graphic to review the stages again…</a:t>
            </a:r>
            <a:endParaRPr lang="en-US" sz="2000" b="1" dirty="0">
              <a:solidFill>
                <a:srgbClr val="002060"/>
              </a:solidFill>
            </a:endParaRPr>
          </a:p>
        </p:txBody>
      </p:sp>
      <p:pic>
        <p:nvPicPr>
          <p:cNvPr id="10" name="Picture 10" descr="MC900441793[1]">
            <a:hlinkClick r:id="rId2" action="ppaction://hlinksldjump"/>
          </p:cNvPr>
          <p:cNvPicPr>
            <a:picLocks noChangeAspect="1" noChangeArrowheads="1"/>
          </p:cNvPicPr>
          <p:nvPr/>
        </p:nvPicPr>
        <p:blipFill>
          <a:blip r:embed="rId3" cstate="print"/>
          <a:srcRect/>
          <a:stretch>
            <a:fillRect/>
          </a:stretch>
        </p:blipFill>
        <p:spPr bwMode="auto">
          <a:xfrm>
            <a:off x="3779912" y="1923678"/>
            <a:ext cx="1152128" cy="1152128"/>
          </a:xfrm>
          <a:prstGeom prst="rect">
            <a:avLst/>
          </a:prstGeom>
          <a:noFill/>
        </p:spPr>
      </p:pic>
      <p:sp>
        <p:nvSpPr>
          <p:cNvPr id="11" name="Action Button: Custom 10">
            <a:hlinkClick r:id="rId4" action="ppaction://hlinksldjump" highlightClick="1"/>
          </p:cNvPr>
          <p:cNvSpPr/>
          <p:nvPr/>
        </p:nvSpPr>
        <p:spPr>
          <a:xfrm>
            <a:off x="3059832" y="3507854"/>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1</a:t>
            </a:r>
            <a:endParaRPr lang="en-US" sz="2400" b="1" dirty="0">
              <a:solidFill>
                <a:srgbClr val="002060"/>
              </a:solidFill>
            </a:endParaRPr>
          </a:p>
        </p:txBody>
      </p:sp>
      <p:sp>
        <p:nvSpPr>
          <p:cNvPr id="12" name="Action Button: Custom 11">
            <a:hlinkClick r:id="rId5" action="ppaction://hlinksldjump" highlightClick="1"/>
          </p:cNvPr>
          <p:cNvSpPr/>
          <p:nvPr/>
        </p:nvSpPr>
        <p:spPr>
          <a:xfrm>
            <a:off x="3059832" y="3939902"/>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2</a:t>
            </a:r>
            <a:endParaRPr lang="en-US" sz="2400" b="1" dirty="0">
              <a:solidFill>
                <a:srgbClr val="002060"/>
              </a:solidFill>
            </a:endParaRPr>
          </a:p>
        </p:txBody>
      </p:sp>
      <p:sp>
        <p:nvSpPr>
          <p:cNvPr id="9" name="Action Button: Home 8">
            <a:hlinkClick r:id="rId6" action="ppaction://hlinksldjump" highlightClick="1"/>
          </p:cNvPr>
          <p:cNvSpPr/>
          <p:nvPr/>
        </p:nvSpPr>
        <p:spPr bwMode="auto">
          <a:xfrm>
            <a:off x="7632702" y="627063"/>
            <a:ext cx="566738" cy="4318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28625"/>
            <a:ext cx="8229600" cy="857250"/>
          </a:xfrm>
        </p:spPr>
        <p:txBody>
          <a:bodyPr/>
          <a:lstStyle/>
          <a:p>
            <a:pPr eaLnBrk="1" hangingPunct="1"/>
            <a:r>
              <a:rPr lang="fr-CA" sz="3600" b="1" dirty="0" smtClean="0">
                <a:solidFill>
                  <a:srgbClr val="66B515"/>
                </a:solidFill>
              </a:rPr>
              <a:t>CORRECT!!!</a:t>
            </a:r>
            <a:endParaRPr lang="en-US" sz="3600" b="1" dirty="0" smtClean="0">
              <a:solidFill>
                <a:srgbClr val="66B515"/>
              </a:solidFill>
            </a:endParaRPr>
          </a:p>
        </p:txBody>
      </p:sp>
      <p:pic>
        <p:nvPicPr>
          <p:cNvPr id="1034" name="Picture 10" descr="C:\Users\Jessica\AppData\Local\Microsoft\Windows\Temporary Internet Files\Content.IE5\PGWOCPT1\MC900355823[1].wmf"/>
          <p:cNvPicPr>
            <a:picLocks noChangeAspect="1" noChangeArrowheads="1"/>
          </p:cNvPicPr>
          <p:nvPr/>
        </p:nvPicPr>
        <p:blipFill>
          <a:blip r:embed="rId3" cstate="print"/>
          <a:srcRect/>
          <a:stretch>
            <a:fillRect/>
          </a:stretch>
        </p:blipFill>
        <p:spPr bwMode="auto">
          <a:xfrm rot="20990147">
            <a:off x="881990" y="1306828"/>
            <a:ext cx="2203452" cy="2444759"/>
          </a:xfrm>
          <a:prstGeom prst="rect">
            <a:avLst/>
          </a:prstGeom>
          <a:noFill/>
        </p:spPr>
      </p:pic>
      <p:pic>
        <p:nvPicPr>
          <p:cNvPr id="19" name="Picture 10" descr="C:\Users\Jessica\AppData\Local\Microsoft\Windows\Temporary Internet Files\Content.IE5\PGWOCPT1\MC900355823[1].wmf"/>
          <p:cNvPicPr>
            <a:picLocks noChangeAspect="1" noChangeArrowheads="1"/>
          </p:cNvPicPr>
          <p:nvPr/>
        </p:nvPicPr>
        <p:blipFill>
          <a:blip r:embed="rId3" cstate="print"/>
          <a:srcRect/>
          <a:stretch>
            <a:fillRect/>
          </a:stretch>
        </p:blipFill>
        <p:spPr bwMode="auto">
          <a:xfrm rot="20990147" flipH="1">
            <a:off x="5920985" y="1684475"/>
            <a:ext cx="2402996" cy="2444759"/>
          </a:xfrm>
          <a:prstGeom prst="rect">
            <a:avLst/>
          </a:prstGeom>
          <a:noFill/>
        </p:spPr>
      </p:pic>
      <p:sp>
        <p:nvSpPr>
          <p:cNvPr id="20" name="Action Button: Custom 19">
            <a:hlinkClick r:id="rId4" action="ppaction://hlinksldjump" highlightClick="1"/>
          </p:cNvPr>
          <p:cNvSpPr/>
          <p:nvPr/>
        </p:nvSpPr>
        <p:spPr>
          <a:xfrm>
            <a:off x="3059832" y="3507854"/>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1</a:t>
            </a:r>
            <a:endParaRPr lang="en-US" sz="2400" b="1" dirty="0">
              <a:solidFill>
                <a:srgbClr val="002060"/>
              </a:solidFill>
            </a:endParaRPr>
          </a:p>
        </p:txBody>
      </p:sp>
      <p:sp>
        <p:nvSpPr>
          <p:cNvPr id="21" name="Action Button: Custom 20">
            <a:hlinkClick r:id="rId5" action="ppaction://hlinksldjump" highlightClick="1"/>
          </p:cNvPr>
          <p:cNvSpPr/>
          <p:nvPr/>
        </p:nvSpPr>
        <p:spPr>
          <a:xfrm>
            <a:off x="3059832" y="3939902"/>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2</a:t>
            </a:r>
            <a:endParaRPr lang="en-US" sz="2400" b="1" dirty="0">
              <a:solidFill>
                <a:srgbClr val="002060"/>
              </a:solidFill>
            </a:endParaRPr>
          </a:p>
        </p:txBody>
      </p:sp>
      <p:sp>
        <p:nvSpPr>
          <p:cNvPr id="22" name="TextBox 21"/>
          <p:cNvSpPr txBox="1"/>
          <p:nvPr/>
        </p:nvSpPr>
        <p:spPr>
          <a:xfrm>
            <a:off x="3059832" y="3003798"/>
            <a:ext cx="2952328" cy="369332"/>
          </a:xfrm>
          <a:prstGeom prst="rect">
            <a:avLst/>
          </a:prstGeom>
          <a:noFill/>
        </p:spPr>
        <p:txBody>
          <a:bodyPr wrap="square" rtlCol="0">
            <a:spAutoFit/>
          </a:bodyPr>
          <a:lstStyle/>
          <a:p>
            <a:r>
              <a:rPr lang="en-US" b="1" dirty="0" smtClean="0">
                <a:solidFill>
                  <a:srgbClr val="002060"/>
                </a:solidFill>
              </a:rPr>
              <a:t>Return to….</a:t>
            </a:r>
            <a:endParaRPr lang="en-US" b="1" dirty="0">
              <a:solidFill>
                <a:srgbClr val="002060"/>
              </a:solidFill>
            </a:endParaRPr>
          </a:p>
        </p:txBody>
      </p:sp>
      <p:pic>
        <p:nvPicPr>
          <p:cNvPr id="8" name="MS910220505[1].wav">
            <a:hlinkClick r:id="" action="ppaction://media"/>
          </p:cNvPr>
          <p:cNvPicPr>
            <a:picLocks noRot="1" noChangeAspect="1"/>
          </p:cNvPicPr>
          <p:nvPr>
            <a:audioFile r:link="rId1"/>
          </p:nvPr>
        </p:nvPicPr>
        <p:blipFill>
          <a:blip r:embed="rId6" cstate="print"/>
          <a:stretch>
            <a:fillRect/>
          </a:stretch>
        </p:blipFill>
        <p:spPr>
          <a:xfrm>
            <a:off x="4419600" y="2419350"/>
            <a:ext cx="304800" cy="304800"/>
          </a:xfrm>
          <a:prstGeom prst="rect">
            <a:avLst/>
          </a:prstGeom>
        </p:spPr>
      </p:pic>
      <p:sp>
        <p:nvSpPr>
          <p:cNvPr id="9" name="Action Button: Home 8">
            <a:hlinkClick r:id="rId7" action="ppaction://hlinksldjump" highlightClick="1"/>
          </p:cNvPr>
          <p:cNvSpPr/>
          <p:nvPr/>
        </p:nvSpPr>
        <p:spPr bwMode="auto">
          <a:xfrm>
            <a:off x="7632702" y="627063"/>
            <a:ext cx="566738" cy="4318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7" descr="MC900326474[1]">
            <a:hlinkClick r:id="rId8" action="ppaction://hlinksldjump"/>
          </p:cNvPr>
          <p:cNvPicPr>
            <a:picLocks noChangeAspect="1" noChangeArrowheads="1"/>
          </p:cNvPicPr>
          <p:nvPr/>
        </p:nvPicPr>
        <p:blipFill>
          <a:blip r:embed="rId9" cstate="print"/>
          <a:srcRect/>
          <a:stretch>
            <a:fillRect/>
          </a:stretch>
        </p:blipFill>
        <p:spPr bwMode="auto">
          <a:xfrm>
            <a:off x="3923928" y="2067694"/>
            <a:ext cx="1489168" cy="791517"/>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97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28625"/>
            <a:ext cx="8229600" cy="857250"/>
          </a:xfrm>
        </p:spPr>
        <p:txBody>
          <a:bodyPr/>
          <a:lstStyle/>
          <a:p>
            <a:pPr eaLnBrk="1" hangingPunct="1"/>
            <a:r>
              <a:rPr lang="fr-CA" sz="3600" b="1" dirty="0" smtClean="0">
                <a:solidFill>
                  <a:srgbClr val="66B515"/>
                </a:solidFill>
              </a:rPr>
              <a:t>INCORRECT</a:t>
            </a:r>
            <a:endParaRPr lang="en-US" sz="3600" b="1" dirty="0" smtClean="0">
              <a:solidFill>
                <a:srgbClr val="66B515"/>
              </a:solidFill>
            </a:endParaRPr>
          </a:p>
        </p:txBody>
      </p:sp>
      <p:sp>
        <p:nvSpPr>
          <p:cNvPr id="20" name="Action Button: Custom 19">
            <a:hlinkClick r:id="" action="ppaction://noaction" highlightClick="1"/>
          </p:cNvPr>
          <p:cNvSpPr/>
          <p:nvPr/>
        </p:nvSpPr>
        <p:spPr>
          <a:xfrm>
            <a:off x="3059832" y="3507854"/>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1</a:t>
            </a:r>
            <a:endParaRPr lang="en-US" sz="2400" b="1" dirty="0">
              <a:solidFill>
                <a:srgbClr val="002060"/>
              </a:solidFill>
            </a:endParaRPr>
          </a:p>
        </p:txBody>
      </p:sp>
      <p:sp>
        <p:nvSpPr>
          <p:cNvPr id="21" name="Action Button: Custom 20">
            <a:hlinkClick r:id="" action="ppaction://noaction" highlightClick="1"/>
          </p:cNvPr>
          <p:cNvSpPr/>
          <p:nvPr/>
        </p:nvSpPr>
        <p:spPr>
          <a:xfrm>
            <a:off x="3059832" y="3939902"/>
            <a:ext cx="2952328" cy="360040"/>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Question 2</a:t>
            </a:r>
            <a:endParaRPr lang="en-US" sz="2400" b="1" dirty="0">
              <a:solidFill>
                <a:srgbClr val="002060"/>
              </a:solidFill>
            </a:endParaRPr>
          </a:p>
        </p:txBody>
      </p:sp>
      <p:sp>
        <p:nvSpPr>
          <p:cNvPr id="22" name="TextBox 21"/>
          <p:cNvSpPr txBox="1"/>
          <p:nvPr/>
        </p:nvSpPr>
        <p:spPr>
          <a:xfrm>
            <a:off x="3059832" y="3003798"/>
            <a:ext cx="2952328" cy="369332"/>
          </a:xfrm>
          <a:prstGeom prst="rect">
            <a:avLst/>
          </a:prstGeom>
          <a:noFill/>
        </p:spPr>
        <p:txBody>
          <a:bodyPr wrap="square" rtlCol="0">
            <a:spAutoFit/>
          </a:bodyPr>
          <a:lstStyle/>
          <a:p>
            <a:r>
              <a:rPr lang="en-US" b="1" dirty="0" smtClean="0">
                <a:solidFill>
                  <a:srgbClr val="002060"/>
                </a:solidFill>
              </a:rPr>
              <a:t>Return to….</a:t>
            </a:r>
            <a:endParaRPr lang="en-US" b="1" dirty="0">
              <a:solidFill>
                <a:srgbClr val="002060"/>
              </a:solidFill>
            </a:endParaRPr>
          </a:p>
        </p:txBody>
      </p:sp>
      <p:sp>
        <p:nvSpPr>
          <p:cNvPr id="8" name="TextBox 7"/>
          <p:cNvSpPr txBox="1"/>
          <p:nvPr/>
        </p:nvSpPr>
        <p:spPr>
          <a:xfrm>
            <a:off x="683568" y="1491630"/>
            <a:ext cx="7848872" cy="400110"/>
          </a:xfrm>
          <a:prstGeom prst="rect">
            <a:avLst/>
          </a:prstGeom>
          <a:noFill/>
        </p:spPr>
        <p:txBody>
          <a:bodyPr wrap="square" rtlCol="0">
            <a:spAutoFit/>
          </a:bodyPr>
          <a:lstStyle/>
          <a:p>
            <a:pPr algn="ctr"/>
            <a:r>
              <a:rPr lang="en-US" sz="2000" b="1" dirty="0" smtClean="0">
                <a:solidFill>
                  <a:srgbClr val="002060"/>
                </a:solidFill>
              </a:rPr>
              <a:t>Click the graphic to review the stages again…</a:t>
            </a:r>
            <a:endParaRPr lang="en-US" sz="2000" b="1" dirty="0">
              <a:solidFill>
                <a:srgbClr val="002060"/>
              </a:solidFill>
            </a:endParaRPr>
          </a:p>
        </p:txBody>
      </p:sp>
      <p:pic>
        <p:nvPicPr>
          <p:cNvPr id="11" name="Picture 7" descr="MC900326474[1]">
            <a:hlinkClick r:id="rId2" action="ppaction://hlinksldjump"/>
          </p:cNvPr>
          <p:cNvPicPr>
            <a:picLocks noChangeAspect="1" noChangeArrowheads="1"/>
          </p:cNvPicPr>
          <p:nvPr/>
        </p:nvPicPr>
        <p:blipFill>
          <a:blip r:embed="rId3" cstate="print"/>
          <a:srcRect/>
          <a:stretch>
            <a:fillRect/>
          </a:stretch>
        </p:blipFill>
        <p:spPr bwMode="auto">
          <a:xfrm>
            <a:off x="3923928" y="2067694"/>
            <a:ext cx="1489168" cy="791517"/>
          </a:xfrm>
          <a:prstGeom prst="rect">
            <a:avLst/>
          </a:prstGeom>
          <a:noFill/>
          <a:ln w="9525">
            <a:noFill/>
            <a:miter lim="800000"/>
            <a:headEnd/>
            <a:tailEnd/>
          </a:ln>
        </p:spPr>
      </p:pic>
      <p:sp>
        <p:nvSpPr>
          <p:cNvPr id="9" name="Action Button: Home 8">
            <a:hlinkClick r:id="rId4" action="ppaction://hlinksldjump" highlightClick="1"/>
          </p:cNvPr>
          <p:cNvSpPr/>
          <p:nvPr/>
        </p:nvSpPr>
        <p:spPr bwMode="auto">
          <a:xfrm>
            <a:off x="7632702" y="627063"/>
            <a:ext cx="566738" cy="4318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457200" y="428625"/>
            <a:ext cx="8229600" cy="857250"/>
          </a:xfrm>
        </p:spPr>
        <p:txBody>
          <a:bodyPr/>
          <a:lstStyle/>
          <a:p>
            <a:pPr eaLnBrk="1" hangingPunct="1"/>
            <a:r>
              <a:rPr lang="fr-CA" dirty="0" smtClean="0">
                <a:solidFill>
                  <a:schemeClr val="bg1"/>
                </a:solidFill>
              </a:rPr>
              <a:t>Navigation</a:t>
            </a:r>
            <a:endParaRPr lang="en-US" dirty="0" smtClean="0">
              <a:solidFill>
                <a:schemeClr val="bg1"/>
              </a:solidFill>
            </a:endParaRPr>
          </a:p>
        </p:txBody>
      </p:sp>
      <p:sp>
        <p:nvSpPr>
          <p:cNvPr id="3075" name="Espace réservé du contenu 2"/>
          <p:cNvSpPr>
            <a:spLocks noGrp="1"/>
          </p:cNvSpPr>
          <p:nvPr>
            <p:ph idx="1"/>
          </p:nvPr>
        </p:nvSpPr>
        <p:spPr>
          <a:xfrm>
            <a:off x="457200" y="1357313"/>
            <a:ext cx="8229600" cy="3394075"/>
          </a:xfrm>
        </p:spPr>
        <p:txBody>
          <a:bodyPr/>
          <a:lstStyle/>
          <a:p>
            <a:pPr marL="0" indent="0" eaLnBrk="1" hangingPunct="1">
              <a:spcBef>
                <a:spcPts val="0"/>
              </a:spcBef>
              <a:buNone/>
            </a:pPr>
            <a:r>
              <a:rPr lang="en-US" sz="2800" b="1" dirty="0" smtClean="0">
                <a:solidFill>
                  <a:schemeClr val="bg1"/>
                </a:solidFill>
              </a:rPr>
              <a:t>There are navigation buttons for every page</a:t>
            </a:r>
            <a:r>
              <a:rPr lang="en-US" sz="2800" dirty="0" smtClean="0">
                <a:solidFill>
                  <a:schemeClr val="bg1"/>
                </a:solidFill>
              </a:rPr>
              <a:t>  </a:t>
            </a:r>
          </a:p>
          <a:p>
            <a:pPr marL="576263" indent="-339725" eaLnBrk="1" hangingPunct="1">
              <a:spcBef>
                <a:spcPts val="0"/>
              </a:spcBef>
            </a:pPr>
            <a:r>
              <a:rPr lang="en-US" sz="2800" dirty="0" smtClean="0">
                <a:solidFill>
                  <a:schemeClr val="bg1"/>
                </a:solidFill>
              </a:rPr>
              <a:t>Click on the arrows to go forward or back. </a:t>
            </a:r>
          </a:p>
          <a:p>
            <a:pPr marL="576263" indent="-339725" eaLnBrk="1" hangingPunct="1">
              <a:spcBef>
                <a:spcPts val="0"/>
              </a:spcBef>
            </a:pPr>
            <a:r>
              <a:rPr lang="en-US" sz="2800" dirty="0" smtClean="0">
                <a:solidFill>
                  <a:schemeClr val="bg1"/>
                </a:solidFill>
              </a:rPr>
              <a:t>Click on the home to return to the “Choose your path” slide.</a:t>
            </a:r>
          </a:p>
        </p:txBody>
      </p:sp>
      <p:grpSp>
        <p:nvGrpSpPr>
          <p:cNvPr id="4" name="Group 9"/>
          <p:cNvGrpSpPr>
            <a:grpSpLocks/>
          </p:cNvGrpSpPr>
          <p:nvPr/>
        </p:nvGrpSpPr>
        <p:grpSpPr bwMode="auto">
          <a:xfrm>
            <a:off x="3347864" y="3147814"/>
            <a:ext cx="2017712" cy="431800"/>
            <a:chOff x="6372200" y="4155926"/>
            <a:chExt cx="2304256" cy="648072"/>
          </a:xfrm>
        </p:grpSpPr>
        <p:sp>
          <p:nvSpPr>
            <p:cNvPr id="5" name="Action Button: Home 4">
              <a:hlinkClick r:id="rId3"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Forward or Next 5">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Back or Previous 6">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Striped Right Arrow 12">
            <a:hlinkClick r:id="rId3" action="ppaction://hlinksldjump"/>
          </p:cNvPr>
          <p:cNvSpPr/>
          <p:nvPr/>
        </p:nvSpPr>
        <p:spPr>
          <a:xfrm>
            <a:off x="5796136" y="3939902"/>
            <a:ext cx="2160240" cy="648072"/>
          </a:xfrm>
          <a:prstGeom prst="striped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p>
        </p:txBody>
      </p:sp>
      <p:sp>
        <p:nvSpPr>
          <p:cNvPr id="14" name="Rectangle 13"/>
          <p:cNvSpPr/>
          <p:nvPr/>
        </p:nvSpPr>
        <p:spPr>
          <a:xfrm>
            <a:off x="539552" y="4011910"/>
            <a:ext cx="4881465" cy="523220"/>
          </a:xfrm>
          <a:prstGeom prst="rect">
            <a:avLst/>
          </a:prstGeom>
        </p:spPr>
        <p:txBody>
          <a:bodyPr wrap="none">
            <a:spAutoFit/>
          </a:bodyPr>
          <a:lstStyle/>
          <a:p>
            <a:pPr marL="0" indent="0" eaLnBrk="1" hangingPunct="1">
              <a:spcBef>
                <a:spcPts val="0"/>
              </a:spcBef>
              <a:buNone/>
            </a:pPr>
            <a:r>
              <a:rPr lang="en-US" sz="2800" dirty="0" smtClean="0">
                <a:solidFill>
                  <a:schemeClr val="bg1"/>
                </a:solidFill>
              </a:rPr>
              <a:t>Click the arrow to continue….</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28625"/>
            <a:ext cx="8229600" cy="857250"/>
          </a:xfrm>
        </p:spPr>
        <p:txBody>
          <a:bodyPr/>
          <a:lstStyle/>
          <a:p>
            <a:pPr eaLnBrk="1" hangingPunct="1"/>
            <a:r>
              <a:rPr lang="fr-CA" sz="3600" b="1" smtClean="0">
                <a:solidFill>
                  <a:srgbClr val="66B515"/>
                </a:solidFill>
              </a:rPr>
              <a:t>Click on the arrow to choose your path…</a:t>
            </a:r>
            <a:endParaRPr lang="en-US" sz="3600" b="1" smtClean="0">
              <a:solidFill>
                <a:srgbClr val="66B515"/>
              </a:solidFill>
            </a:endParaRPr>
          </a:p>
        </p:txBody>
      </p:sp>
      <p:pic>
        <p:nvPicPr>
          <p:cNvPr id="4099" name="Picture 7" descr="MC900326474[1]">
            <a:hlinkClick r:id="rId2" action="ppaction://hlinksldjump"/>
          </p:cNvPr>
          <p:cNvPicPr>
            <a:picLocks noChangeAspect="1" noChangeArrowheads="1"/>
          </p:cNvPicPr>
          <p:nvPr/>
        </p:nvPicPr>
        <p:blipFill>
          <a:blip r:embed="rId3" cstate="print"/>
          <a:srcRect/>
          <a:stretch>
            <a:fillRect/>
          </a:stretch>
        </p:blipFill>
        <p:spPr bwMode="auto">
          <a:xfrm>
            <a:off x="6516688" y="2500313"/>
            <a:ext cx="1863725" cy="990600"/>
          </a:xfrm>
          <a:prstGeom prst="rect">
            <a:avLst/>
          </a:prstGeom>
          <a:noFill/>
          <a:ln w="9525">
            <a:noFill/>
            <a:miter lim="800000"/>
            <a:headEnd/>
            <a:tailEnd/>
          </a:ln>
        </p:spPr>
      </p:pic>
      <p:pic>
        <p:nvPicPr>
          <p:cNvPr id="4101" name="Picture 18" descr="MC900192962[1]">
            <a:hlinkClick r:id="rId4" action="ppaction://hlinksldjump"/>
          </p:cNvPr>
          <p:cNvPicPr>
            <a:picLocks noChangeAspect="1" noChangeArrowheads="1"/>
          </p:cNvPicPr>
          <p:nvPr/>
        </p:nvPicPr>
        <p:blipFill>
          <a:blip r:embed="rId5" cstate="print"/>
          <a:srcRect/>
          <a:stretch>
            <a:fillRect/>
          </a:stretch>
        </p:blipFill>
        <p:spPr bwMode="auto">
          <a:xfrm>
            <a:off x="1042988" y="2284413"/>
            <a:ext cx="2016125" cy="1435100"/>
          </a:xfrm>
          <a:prstGeom prst="rect">
            <a:avLst/>
          </a:prstGeom>
          <a:noFill/>
          <a:ln w="9525">
            <a:noFill/>
            <a:miter lim="800000"/>
            <a:headEnd/>
            <a:tailEnd/>
          </a:ln>
        </p:spPr>
      </p:pic>
      <p:sp>
        <p:nvSpPr>
          <p:cNvPr id="4102" name="AutoShape 19">
            <a:hlinkClick r:id="rId4" action="ppaction://hlinksldjump"/>
          </p:cNvPr>
          <p:cNvSpPr>
            <a:spLocks noChangeArrowheads="1"/>
          </p:cNvSpPr>
          <p:nvPr/>
        </p:nvSpPr>
        <p:spPr bwMode="auto">
          <a:xfrm rot="5400000">
            <a:off x="1763712" y="3722688"/>
            <a:ext cx="576263" cy="865188"/>
          </a:xfrm>
          <a:custGeom>
            <a:avLst/>
            <a:gdLst>
              <a:gd name="T0" fmla="*/ 432197 w 21600"/>
              <a:gd name="T1" fmla="*/ 0 h 21600"/>
              <a:gd name="T2" fmla="*/ 0 w 21600"/>
              <a:gd name="T3" fmla="*/ 432594 h 21600"/>
              <a:gd name="T4" fmla="*/ 432197 w 21600"/>
              <a:gd name="T5" fmla="*/ 865188 h 21600"/>
              <a:gd name="T6" fmla="*/ 576263 w 21600"/>
              <a:gd name="T7" fmla="*/ 4325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p:spPr>
        <p:txBody>
          <a:bodyPr wrap="none" anchor="ctr"/>
          <a:lstStyle/>
          <a:p>
            <a:endParaRPr lang="en-US"/>
          </a:p>
        </p:txBody>
      </p:sp>
      <p:sp>
        <p:nvSpPr>
          <p:cNvPr id="4103" name="AutoShape 20">
            <a:hlinkClick r:id="rId6" action="ppaction://hlinksldjump"/>
          </p:cNvPr>
          <p:cNvSpPr>
            <a:spLocks noChangeArrowheads="1"/>
          </p:cNvSpPr>
          <p:nvPr/>
        </p:nvSpPr>
        <p:spPr bwMode="auto">
          <a:xfrm rot="5400000">
            <a:off x="4356100" y="3722688"/>
            <a:ext cx="576263" cy="865187"/>
          </a:xfrm>
          <a:custGeom>
            <a:avLst/>
            <a:gdLst>
              <a:gd name="T0" fmla="*/ 432197 w 21600"/>
              <a:gd name="T1" fmla="*/ 0 h 21600"/>
              <a:gd name="T2" fmla="*/ 0 w 21600"/>
              <a:gd name="T3" fmla="*/ 432594 h 21600"/>
              <a:gd name="T4" fmla="*/ 432197 w 21600"/>
              <a:gd name="T5" fmla="*/ 865187 h 21600"/>
              <a:gd name="T6" fmla="*/ 576263 w 21600"/>
              <a:gd name="T7" fmla="*/ 4325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p:spPr>
        <p:txBody>
          <a:bodyPr wrap="none" anchor="ctr"/>
          <a:lstStyle/>
          <a:p>
            <a:endParaRPr lang="en-US"/>
          </a:p>
        </p:txBody>
      </p:sp>
      <p:sp>
        <p:nvSpPr>
          <p:cNvPr id="4104" name="AutoShape 21">
            <a:hlinkClick r:id="rId2" action="ppaction://hlinksldjump"/>
          </p:cNvPr>
          <p:cNvSpPr>
            <a:spLocks noChangeArrowheads="1"/>
          </p:cNvSpPr>
          <p:nvPr/>
        </p:nvSpPr>
        <p:spPr bwMode="auto">
          <a:xfrm rot="5400000">
            <a:off x="7164387" y="3722688"/>
            <a:ext cx="576263" cy="865188"/>
          </a:xfrm>
          <a:custGeom>
            <a:avLst/>
            <a:gdLst>
              <a:gd name="T0" fmla="*/ 432197 w 21600"/>
              <a:gd name="T1" fmla="*/ 0 h 21600"/>
              <a:gd name="T2" fmla="*/ 0 w 21600"/>
              <a:gd name="T3" fmla="*/ 432594 h 21600"/>
              <a:gd name="T4" fmla="*/ 432197 w 21600"/>
              <a:gd name="T5" fmla="*/ 865188 h 21600"/>
              <a:gd name="T6" fmla="*/ 576263 w 21600"/>
              <a:gd name="T7" fmla="*/ 4325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p:spPr>
        <p:txBody>
          <a:bodyPr wrap="none" anchor="ctr"/>
          <a:lstStyle/>
          <a:p>
            <a:endParaRPr lang="en-US"/>
          </a:p>
        </p:txBody>
      </p:sp>
      <p:pic>
        <p:nvPicPr>
          <p:cNvPr id="4106" name="Picture 10" descr="MC900441793[1]">
            <a:hlinkClick r:id="rId6" action="ppaction://hlinksldjump"/>
          </p:cNvPr>
          <p:cNvPicPr>
            <a:picLocks noChangeAspect="1" noChangeArrowheads="1"/>
          </p:cNvPicPr>
          <p:nvPr/>
        </p:nvPicPr>
        <p:blipFill>
          <a:blip r:embed="rId7" cstate="print"/>
          <a:srcRect/>
          <a:stretch>
            <a:fillRect/>
          </a:stretch>
        </p:blipFill>
        <p:spPr bwMode="auto">
          <a:xfrm>
            <a:off x="3708400" y="1635125"/>
            <a:ext cx="2019300" cy="2019300"/>
          </a:xfrm>
          <a:prstGeom prst="rect">
            <a:avLst/>
          </a:prstGeom>
          <a:noFill/>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Butterfly</a:t>
            </a:r>
            <a:endParaRPr lang="en-US" smtClean="0">
              <a:solidFill>
                <a:srgbClr val="5DA710"/>
              </a:solidFill>
            </a:endParaRPr>
          </a:p>
        </p:txBody>
      </p:sp>
      <p:sp>
        <p:nvSpPr>
          <p:cNvPr id="5123" name="Espace réservé du contenu 2"/>
          <p:cNvSpPr>
            <a:spLocks noGrp="1"/>
          </p:cNvSpPr>
          <p:nvPr>
            <p:ph idx="1"/>
          </p:nvPr>
        </p:nvSpPr>
        <p:spPr>
          <a:xfrm>
            <a:off x="2286000" y="1143000"/>
            <a:ext cx="6643688" cy="3786188"/>
          </a:xfrm>
        </p:spPr>
        <p:txBody>
          <a:bodyPr/>
          <a:lstStyle/>
          <a:p>
            <a:pPr marL="0" indent="0">
              <a:buNone/>
            </a:pPr>
            <a:r>
              <a:rPr lang="en-US" b="1" dirty="0" smtClean="0"/>
              <a:t>Tiny eggs are laid by the female</a:t>
            </a:r>
            <a:r>
              <a:rPr lang="en-US" dirty="0" smtClean="0"/>
              <a:t> </a:t>
            </a:r>
            <a:r>
              <a:rPr lang="en-US" b="1" dirty="0" smtClean="0"/>
              <a:t>on a leaf. </a:t>
            </a:r>
            <a:r>
              <a:rPr lang="en-US" dirty="0" smtClean="0"/>
              <a:t>  </a:t>
            </a:r>
            <a:r>
              <a:rPr lang="en-US" b="1" dirty="0" smtClean="0"/>
              <a:t>Around 5 days later, a tiny wormlike creature will hatch.</a:t>
            </a:r>
            <a:endParaRPr lang="en-US" dirty="0" smtClean="0">
              <a:solidFill>
                <a:srgbClr val="5DA710"/>
              </a:solidFill>
            </a:endParaRPr>
          </a:p>
        </p:txBody>
      </p:sp>
      <p:pic>
        <p:nvPicPr>
          <p:cNvPr id="5124" name="Picture 4" descr="MC900192962[1]"/>
          <p:cNvPicPr>
            <a:picLocks noChangeAspect="1" noChangeArrowheads="1"/>
          </p:cNvPicPr>
          <p:nvPr/>
        </p:nvPicPr>
        <p:blipFill>
          <a:blip r:embed="rId3" cstate="print"/>
          <a:srcRect/>
          <a:stretch>
            <a:fillRect/>
          </a:stretch>
        </p:blipFill>
        <p:spPr bwMode="auto">
          <a:xfrm>
            <a:off x="4427538" y="268288"/>
            <a:ext cx="1008062" cy="717550"/>
          </a:xfrm>
          <a:prstGeom prst="rect">
            <a:avLst/>
          </a:prstGeom>
          <a:noFill/>
          <a:ln w="9525">
            <a:noFill/>
            <a:miter lim="800000"/>
            <a:headEnd/>
            <a:tailEnd/>
          </a:ln>
        </p:spPr>
      </p:pic>
      <p:grpSp>
        <p:nvGrpSpPr>
          <p:cNvPr id="5125" name="Group 9"/>
          <p:cNvGrpSpPr>
            <a:grpSpLocks/>
          </p:cNvGrpSpPr>
          <p:nvPr/>
        </p:nvGrpSpPr>
        <p:grpSpPr bwMode="auto">
          <a:xfrm>
            <a:off x="7632697" y="627063"/>
            <a:ext cx="1260475" cy="431800"/>
            <a:chOff x="7236975" y="4155926"/>
            <a:chExt cx="1439481" cy="648072"/>
          </a:xfrm>
        </p:grpSpPr>
        <p:sp>
          <p:nvSpPr>
            <p:cNvPr id="11" name="Action Button: Home 10">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Forward or Next 11">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5129" name="Picture 9" descr="egg"/>
          <p:cNvPicPr>
            <a:picLocks noChangeAspect="1" noChangeArrowheads="1"/>
          </p:cNvPicPr>
          <p:nvPr/>
        </p:nvPicPr>
        <p:blipFill>
          <a:blip r:embed="rId5" cstate="print"/>
          <a:srcRect/>
          <a:stretch>
            <a:fillRect/>
          </a:stretch>
        </p:blipFill>
        <p:spPr bwMode="auto">
          <a:xfrm>
            <a:off x="5868144" y="2787774"/>
            <a:ext cx="1611214" cy="1634232"/>
          </a:xfrm>
          <a:prstGeom prst="rect">
            <a:avLst/>
          </a:prstGeom>
          <a:noFill/>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Butterfly</a:t>
            </a:r>
            <a:endParaRPr lang="en-US" smtClean="0">
              <a:solidFill>
                <a:srgbClr val="5DA710"/>
              </a:solidFill>
            </a:endParaRPr>
          </a:p>
        </p:txBody>
      </p:sp>
      <p:sp>
        <p:nvSpPr>
          <p:cNvPr id="6147" name="Espace réservé du contenu 2"/>
          <p:cNvSpPr>
            <a:spLocks noGrp="1"/>
          </p:cNvSpPr>
          <p:nvPr>
            <p:ph idx="1"/>
          </p:nvPr>
        </p:nvSpPr>
        <p:spPr>
          <a:xfrm>
            <a:off x="2286000" y="1143000"/>
            <a:ext cx="6643688" cy="3786188"/>
          </a:xfrm>
        </p:spPr>
        <p:txBody>
          <a:bodyPr/>
          <a:lstStyle/>
          <a:p>
            <a:pPr marL="0" indent="0" eaLnBrk="1" hangingPunct="1">
              <a:lnSpc>
                <a:spcPct val="90000"/>
              </a:lnSpc>
              <a:buNone/>
            </a:pPr>
            <a:r>
              <a:rPr lang="en-US" b="1" dirty="0" smtClean="0"/>
              <a:t>The caterpillar is the primary eating and growth stage of the insect.</a:t>
            </a:r>
            <a:endParaRPr lang="en-US" dirty="0" smtClean="0"/>
          </a:p>
          <a:p>
            <a:pPr eaLnBrk="1" hangingPunct="1">
              <a:lnSpc>
                <a:spcPct val="90000"/>
              </a:lnSpc>
              <a:buFont typeface="Arial" charset="0"/>
              <a:buNone/>
            </a:pPr>
            <a:endParaRPr lang="en-US" sz="3000" dirty="0" smtClean="0">
              <a:solidFill>
                <a:srgbClr val="5DA710"/>
              </a:solidFill>
            </a:endParaRPr>
          </a:p>
        </p:txBody>
      </p:sp>
      <p:pic>
        <p:nvPicPr>
          <p:cNvPr id="6148" name="Picture 4" descr="MC900192962[1]"/>
          <p:cNvPicPr>
            <a:picLocks noChangeAspect="1" noChangeArrowheads="1"/>
          </p:cNvPicPr>
          <p:nvPr/>
        </p:nvPicPr>
        <p:blipFill>
          <a:blip r:embed="rId3" cstate="print"/>
          <a:srcRect/>
          <a:stretch>
            <a:fillRect/>
          </a:stretch>
        </p:blipFill>
        <p:spPr bwMode="auto">
          <a:xfrm>
            <a:off x="4427538" y="268288"/>
            <a:ext cx="1008062" cy="717550"/>
          </a:xfrm>
          <a:prstGeom prst="rect">
            <a:avLst/>
          </a:prstGeom>
          <a:noFill/>
          <a:ln w="9525">
            <a:noFill/>
            <a:miter lim="800000"/>
            <a:headEnd/>
            <a:tailEnd/>
          </a:ln>
        </p:spPr>
      </p:pic>
      <p:grpSp>
        <p:nvGrpSpPr>
          <p:cNvPr id="6149" name="Group 9"/>
          <p:cNvGrpSpPr>
            <a:grpSpLocks/>
          </p:cNvGrpSpPr>
          <p:nvPr/>
        </p:nvGrpSpPr>
        <p:grpSpPr bwMode="auto">
          <a:xfrm>
            <a:off x="6875463" y="627063"/>
            <a:ext cx="2017712" cy="431800"/>
            <a:chOff x="6372200" y="4155926"/>
            <a:chExt cx="2304256" cy="648072"/>
          </a:xfrm>
        </p:grpSpPr>
        <p:sp>
          <p:nvSpPr>
            <p:cNvPr id="11" name="Action Button: Home 10">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Forward or Next 11">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Back or Previous 12">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153" name="Picture 9" descr="catterpiller"/>
          <p:cNvPicPr>
            <a:picLocks noChangeAspect="1" noChangeArrowheads="1"/>
          </p:cNvPicPr>
          <p:nvPr/>
        </p:nvPicPr>
        <p:blipFill>
          <a:blip r:embed="rId5" cstate="print"/>
          <a:srcRect/>
          <a:stretch>
            <a:fillRect/>
          </a:stretch>
        </p:blipFill>
        <p:spPr bwMode="auto">
          <a:xfrm>
            <a:off x="5868144" y="2571750"/>
            <a:ext cx="2261028" cy="1623302"/>
          </a:xfrm>
          <a:prstGeom prst="rect">
            <a:avLst/>
          </a:prstGeom>
          <a:noFill/>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2286000" y="206375"/>
            <a:ext cx="6400800" cy="857250"/>
          </a:xfrm>
        </p:spPr>
        <p:txBody>
          <a:bodyPr/>
          <a:lstStyle/>
          <a:p>
            <a:pPr algn="l" eaLnBrk="1" hangingPunct="1"/>
            <a:r>
              <a:rPr lang="fr-CA" dirty="0" err="1" smtClean="0">
                <a:solidFill>
                  <a:srgbClr val="5DA710"/>
                </a:solidFill>
              </a:rPr>
              <a:t>Butterfly</a:t>
            </a:r>
            <a:endParaRPr lang="en-US" dirty="0" smtClean="0">
              <a:solidFill>
                <a:srgbClr val="5DA710"/>
              </a:solidFill>
            </a:endParaRPr>
          </a:p>
        </p:txBody>
      </p:sp>
      <p:pic>
        <p:nvPicPr>
          <p:cNvPr id="7172" name="Picture 4" descr="MC900192962[1]"/>
          <p:cNvPicPr>
            <a:picLocks noChangeAspect="1" noChangeArrowheads="1"/>
          </p:cNvPicPr>
          <p:nvPr/>
        </p:nvPicPr>
        <p:blipFill>
          <a:blip r:embed="rId3" cstate="print"/>
          <a:srcRect/>
          <a:stretch>
            <a:fillRect/>
          </a:stretch>
        </p:blipFill>
        <p:spPr bwMode="auto">
          <a:xfrm>
            <a:off x="4427538" y="268288"/>
            <a:ext cx="1008062" cy="717550"/>
          </a:xfrm>
          <a:prstGeom prst="rect">
            <a:avLst/>
          </a:prstGeom>
          <a:noFill/>
          <a:ln w="9525">
            <a:noFill/>
            <a:miter lim="800000"/>
            <a:headEnd/>
            <a:tailEnd/>
          </a:ln>
        </p:spPr>
      </p:pic>
      <p:grpSp>
        <p:nvGrpSpPr>
          <p:cNvPr id="7173" name="Group 9"/>
          <p:cNvGrpSpPr>
            <a:grpSpLocks/>
          </p:cNvGrpSpPr>
          <p:nvPr/>
        </p:nvGrpSpPr>
        <p:grpSpPr bwMode="auto">
          <a:xfrm>
            <a:off x="6875463" y="627063"/>
            <a:ext cx="2017712" cy="431800"/>
            <a:chOff x="6372200" y="4155926"/>
            <a:chExt cx="2304256" cy="648072"/>
          </a:xfrm>
        </p:grpSpPr>
        <p:sp>
          <p:nvSpPr>
            <p:cNvPr id="11" name="Action Button: Home 10">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Forward or Next 11">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Back or Previous 12">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9"/>
          <p:cNvGrpSpPr/>
          <p:nvPr/>
        </p:nvGrpSpPr>
        <p:grpSpPr>
          <a:xfrm>
            <a:off x="3851920" y="3026296"/>
            <a:ext cx="3384376" cy="2117204"/>
            <a:chOff x="3923928" y="2571750"/>
            <a:chExt cx="2045320" cy="1253108"/>
          </a:xfrm>
        </p:grpSpPr>
        <p:pic>
          <p:nvPicPr>
            <p:cNvPr id="7177" name="Picture 9" descr="pupa"/>
            <p:cNvPicPr>
              <a:picLocks noChangeAspect="1" noChangeArrowheads="1"/>
            </p:cNvPicPr>
            <p:nvPr/>
          </p:nvPicPr>
          <p:blipFill>
            <a:blip r:embed="rId5" cstate="print"/>
            <a:srcRect/>
            <a:stretch>
              <a:fillRect/>
            </a:stretch>
          </p:blipFill>
          <p:spPr bwMode="auto">
            <a:xfrm>
              <a:off x="3923928" y="2643758"/>
              <a:ext cx="1054100" cy="1181100"/>
            </a:xfrm>
            <a:prstGeom prst="rect">
              <a:avLst/>
            </a:prstGeom>
            <a:noFill/>
          </p:spPr>
        </p:pic>
        <p:pic>
          <p:nvPicPr>
            <p:cNvPr id="7178" name="Picture 10" descr="emerging"/>
            <p:cNvPicPr>
              <a:picLocks noGrp="1" noChangeAspect="1" noChangeArrowheads="1"/>
            </p:cNvPicPr>
            <p:nvPr>
              <p:ph idx="4294967295"/>
            </p:nvPr>
          </p:nvPicPr>
          <p:blipFill>
            <a:blip r:embed="rId6" cstate="print"/>
            <a:srcRect/>
            <a:stretch>
              <a:fillRect/>
            </a:stretch>
          </p:blipFill>
          <p:spPr>
            <a:xfrm>
              <a:off x="5004048" y="2571750"/>
              <a:ext cx="965200" cy="1117600"/>
            </a:xfrm>
          </p:spPr>
        </p:pic>
      </p:grpSp>
      <p:sp>
        <p:nvSpPr>
          <p:cNvPr id="14" name="Rectangle 13"/>
          <p:cNvSpPr/>
          <p:nvPr/>
        </p:nvSpPr>
        <p:spPr>
          <a:xfrm>
            <a:off x="2286000" y="1275606"/>
            <a:ext cx="6858000" cy="2092881"/>
          </a:xfrm>
          <a:prstGeom prst="rect">
            <a:avLst/>
          </a:prstGeom>
        </p:spPr>
        <p:txBody>
          <a:bodyPr wrap="square">
            <a:spAutoFit/>
          </a:bodyPr>
          <a:lstStyle/>
          <a:p>
            <a:r>
              <a:rPr lang="en-US" sz="2600" b="1" dirty="0" smtClean="0"/>
              <a:t>The pupa or chrysalis is the resting or transformation stage, and within it the marvelous transformation from caterpillar to adult takes place. Then the adult emerges from the chrysalis.</a:t>
            </a:r>
            <a:endParaRPr lang="en-US" sz="2600"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Butterfly</a:t>
            </a:r>
            <a:endParaRPr lang="en-US" smtClean="0">
              <a:solidFill>
                <a:srgbClr val="5DA710"/>
              </a:solidFill>
            </a:endParaRPr>
          </a:p>
        </p:txBody>
      </p:sp>
      <p:pic>
        <p:nvPicPr>
          <p:cNvPr id="8196" name="Picture 4" descr="MC900192962[1]"/>
          <p:cNvPicPr>
            <a:picLocks noChangeAspect="1" noChangeArrowheads="1"/>
          </p:cNvPicPr>
          <p:nvPr/>
        </p:nvPicPr>
        <p:blipFill>
          <a:blip r:embed="rId3" cstate="print"/>
          <a:srcRect/>
          <a:stretch>
            <a:fillRect/>
          </a:stretch>
        </p:blipFill>
        <p:spPr bwMode="auto">
          <a:xfrm>
            <a:off x="4427538" y="268288"/>
            <a:ext cx="1008062" cy="717550"/>
          </a:xfrm>
          <a:prstGeom prst="rect">
            <a:avLst/>
          </a:prstGeom>
          <a:noFill/>
          <a:ln w="9525">
            <a:noFill/>
            <a:miter lim="800000"/>
            <a:headEnd/>
            <a:tailEnd/>
          </a:ln>
        </p:spPr>
      </p:pic>
      <p:grpSp>
        <p:nvGrpSpPr>
          <p:cNvPr id="8197" name="Group 9"/>
          <p:cNvGrpSpPr>
            <a:grpSpLocks/>
          </p:cNvGrpSpPr>
          <p:nvPr/>
        </p:nvGrpSpPr>
        <p:grpSpPr bwMode="auto">
          <a:xfrm>
            <a:off x="6875465" y="627063"/>
            <a:ext cx="1323975" cy="431800"/>
            <a:chOff x="6372200" y="4155926"/>
            <a:chExt cx="1511998" cy="648072"/>
          </a:xfrm>
        </p:grpSpPr>
        <p:sp>
          <p:nvSpPr>
            <p:cNvPr id="11" name="Action Button: Home 10">
              <a:hlinkClick r:id="rId4"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Back or Previous 12">
              <a:hlinkClick r:id="" action="ppaction://hlinkshowjump?jump=previousslide" highlightClick="1"/>
            </p:cNvPr>
            <p:cNvSpPr/>
            <p:nvPr/>
          </p:nvSpPr>
          <p:spPr>
            <a:xfrm>
              <a:off x="6372200" y="4155926"/>
              <a:ext cx="719740" cy="648072"/>
            </a:xfrm>
            <a:prstGeom prst="actionButtonBackPrevious">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Espace réservé du contenu 2"/>
          <p:cNvSpPr txBox="1">
            <a:spLocks/>
          </p:cNvSpPr>
          <p:nvPr/>
        </p:nvSpPr>
        <p:spPr bwMode="auto">
          <a:xfrm>
            <a:off x="2286000" y="1143000"/>
            <a:ext cx="6643688" cy="2364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b="1" dirty="0" smtClean="0"/>
              <a:t>A butterfly has emerged! The pupa skin splits, the limp, damp butterfly crawls out.  A little warming from the sun and it is now ready to fly off to feed and then lay its eggs.</a:t>
            </a:r>
            <a:endParaRPr lang="en-US" sz="2800" dirty="0"/>
          </a:p>
        </p:txBody>
      </p:sp>
      <p:sp>
        <p:nvSpPr>
          <p:cNvPr id="8202" name="AutoShape 10" descr="Adult Butterfly and Moth. Artwork by Dale Crawford. (click to get large image)."/>
          <p:cNvSpPr>
            <a:spLocks noChangeAspect="1" noChangeArrowheads="1"/>
          </p:cNvSpPr>
          <p:nvPr/>
        </p:nvSpPr>
        <p:spPr bwMode="auto">
          <a:xfrm>
            <a:off x="0" y="0"/>
            <a:ext cx="1714500" cy="800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04" name="Picture 12" descr="C:\Users\Jessica\AppData\Local\Microsoft\Windows\Temporary Internet Files\Content.IE5\DZSY7VKI\MC900445218[1].wmf"/>
          <p:cNvPicPr>
            <a:picLocks noChangeAspect="1" noChangeArrowheads="1"/>
          </p:cNvPicPr>
          <p:nvPr/>
        </p:nvPicPr>
        <p:blipFill>
          <a:blip r:embed="rId5" cstate="print"/>
          <a:srcRect/>
          <a:stretch>
            <a:fillRect/>
          </a:stretch>
        </p:blipFill>
        <p:spPr bwMode="auto">
          <a:xfrm>
            <a:off x="6660232" y="2931790"/>
            <a:ext cx="1584176" cy="1602009"/>
          </a:xfrm>
          <a:prstGeom prst="rect">
            <a:avLst/>
          </a:prstGeom>
          <a:noFill/>
        </p:spPr>
      </p:pic>
      <p:sp>
        <p:nvSpPr>
          <p:cNvPr id="12" name="Action Button: Custom 11">
            <a:hlinkClick r:id="rId6" action="ppaction://hlinksldjump" highlightClick="1"/>
          </p:cNvPr>
          <p:cNvSpPr/>
          <p:nvPr/>
        </p:nvSpPr>
        <p:spPr>
          <a:xfrm>
            <a:off x="2411760" y="4083918"/>
            <a:ext cx="3528392" cy="504056"/>
          </a:xfrm>
          <a:prstGeom prst="actionButtonBlank">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002060"/>
                </a:solidFill>
              </a:rPr>
              <a:t>CLICK HERE TO REVIEW</a:t>
            </a:r>
            <a:endParaRPr lang="en-US" sz="2400" b="1" dirty="0">
              <a:solidFill>
                <a:srgbClr val="002060"/>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Titre 1"/>
          <p:cNvSpPr>
            <a:spLocks noGrp="1"/>
          </p:cNvSpPr>
          <p:nvPr>
            <p:ph type="title"/>
          </p:nvPr>
        </p:nvSpPr>
        <p:spPr>
          <a:xfrm>
            <a:off x="2286000" y="206375"/>
            <a:ext cx="6400800" cy="857250"/>
          </a:xfrm>
        </p:spPr>
        <p:txBody>
          <a:bodyPr/>
          <a:lstStyle/>
          <a:p>
            <a:pPr algn="l" eaLnBrk="1" hangingPunct="1"/>
            <a:r>
              <a:rPr lang="fr-CA" smtClean="0">
                <a:solidFill>
                  <a:srgbClr val="5DA710"/>
                </a:solidFill>
              </a:rPr>
              <a:t>Plant</a:t>
            </a:r>
            <a:endParaRPr lang="en-US" smtClean="0">
              <a:solidFill>
                <a:srgbClr val="5DA710"/>
              </a:solidFill>
            </a:endParaRPr>
          </a:p>
        </p:txBody>
      </p:sp>
      <p:sp>
        <p:nvSpPr>
          <p:cNvPr id="9219" name="Espace réservé du contenu 2"/>
          <p:cNvSpPr>
            <a:spLocks noGrp="1"/>
          </p:cNvSpPr>
          <p:nvPr>
            <p:ph idx="1"/>
          </p:nvPr>
        </p:nvSpPr>
        <p:spPr>
          <a:xfrm>
            <a:off x="2286000" y="1143000"/>
            <a:ext cx="4014192" cy="3786188"/>
          </a:xfrm>
        </p:spPr>
        <p:txBody>
          <a:bodyPr/>
          <a:lstStyle/>
          <a:p>
            <a:pPr marL="0" indent="0" eaLnBrk="1" hangingPunct="1">
              <a:lnSpc>
                <a:spcPct val="90000"/>
              </a:lnSpc>
              <a:buNone/>
            </a:pPr>
            <a:r>
              <a:rPr lang="en-US" sz="3100" dirty="0" smtClean="0"/>
              <a:t>A plant begins as a simple seed. When planted in the ground, the seed will germinate and begin to grow. The tiny root will work its way down as the tiny stem works its way up.</a:t>
            </a:r>
            <a:r>
              <a:rPr lang="en-US" sz="2800" dirty="0" smtClean="0"/>
              <a:t/>
            </a:r>
            <a:br>
              <a:rPr lang="en-US" sz="2800" dirty="0" smtClean="0"/>
            </a:br>
            <a:r>
              <a:rPr lang="en-US" sz="2800" dirty="0" smtClean="0"/>
              <a:t/>
            </a:r>
            <a:br>
              <a:rPr lang="en-US" sz="2800" dirty="0" smtClean="0"/>
            </a:br>
            <a:endParaRPr lang="en-US" sz="2800" dirty="0" smtClean="0"/>
          </a:p>
          <a:p>
            <a:pPr eaLnBrk="1" hangingPunct="1">
              <a:lnSpc>
                <a:spcPct val="90000"/>
              </a:lnSpc>
              <a:buFont typeface="Arial" charset="0"/>
              <a:buNone/>
            </a:pPr>
            <a:endParaRPr lang="en-US" sz="3000" dirty="0" smtClean="0">
              <a:solidFill>
                <a:srgbClr val="5DA710"/>
              </a:solidFill>
            </a:endParaRPr>
          </a:p>
        </p:txBody>
      </p:sp>
      <p:grpSp>
        <p:nvGrpSpPr>
          <p:cNvPr id="9221" name="Group 5"/>
          <p:cNvGrpSpPr>
            <a:grpSpLocks/>
          </p:cNvGrpSpPr>
          <p:nvPr/>
        </p:nvGrpSpPr>
        <p:grpSpPr bwMode="auto">
          <a:xfrm>
            <a:off x="7632697" y="627063"/>
            <a:ext cx="1260475" cy="431800"/>
            <a:chOff x="7236975" y="4155926"/>
            <a:chExt cx="1439481" cy="648072"/>
          </a:xfrm>
        </p:grpSpPr>
        <p:sp>
          <p:nvSpPr>
            <p:cNvPr id="7" name="Action Button: Home 6">
              <a:hlinkClick r:id="rId3" action="ppaction://hlinksldjump" highlightClick="1"/>
            </p:cNvPr>
            <p:cNvSpPr/>
            <p:nvPr/>
          </p:nvSpPr>
          <p:spPr>
            <a:xfrm>
              <a:off x="7236975" y="4155926"/>
              <a:ext cx="647223" cy="648072"/>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Forward or Next 7">
              <a:hlinkClick r:id="" action="ppaction://hlinkshowjump?jump=nextslide" highlightClick="1"/>
            </p:cNvPr>
            <p:cNvSpPr/>
            <p:nvPr/>
          </p:nvSpPr>
          <p:spPr>
            <a:xfrm>
              <a:off x="8029234" y="4155926"/>
              <a:ext cx="647222" cy="648072"/>
            </a:xfrm>
            <a:prstGeom prst="actionButtonForwardNex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9226" name="Picture 10" descr="seed"/>
          <p:cNvPicPr>
            <a:picLocks noChangeAspect="1" noChangeArrowheads="1"/>
          </p:cNvPicPr>
          <p:nvPr/>
        </p:nvPicPr>
        <p:blipFill>
          <a:blip r:embed="rId4" cstate="print"/>
          <a:srcRect/>
          <a:stretch>
            <a:fillRect/>
          </a:stretch>
        </p:blipFill>
        <p:spPr bwMode="auto">
          <a:xfrm>
            <a:off x="6228184" y="1275606"/>
            <a:ext cx="2375569" cy="3218185"/>
          </a:xfrm>
          <a:prstGeom prst="rect">
            <a:avLst/>
          </a:prstGeom>
          <a:noFill/>
        </p:spPr>
      </p:pic>
      <p:pic>
        <p:nvPicPr>
          <p:cNvPr id="10" name="Picture 10" descr="MC900441793[1]">
            <a:hlinkClick r:id="rId5" action="ppaction://hlinksldjump"/>
          </p:cNvPr>
          <p:cNvPicPr>
            <a:picLocks noChangeAspect="1" noChangeArrowheads="1"/>
          </p:cNvPicPr>
          <p:nvPr/>
        </p:nvPicPr>
        <p:blipFill>
          <a:blip r:embed="rId6" cstate="print"/>
          <a:srcRect/>
          <a:stretch>
            <a:fillRect/>
          </a:stretch>
        </p:blipFill>
        <p:spPr bwMode="auto">
          <a:xfrm>
            <a:off x="3779912" y="339502"/>
            <a:ext cx="863600" cy="699542"/>
          </a:xfrm>
          <a:prstGeom prst="rect">
            <a:avLst/>
          </a:prstGeom>
          <a:noFill/>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689</Words>
  <Application>Microsoft Office PowerPoint</Application>
  <PresentationFormat>On-screen Show (16:9)</PresentationFormat>
  <Paragraphs>107</Paragraphs>
  <Slides>28</Slides>
  <Notes>0</Notes>
  <HiddenSlides>0</HiddenSlides>
  <MMClips>3</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Stages of Life</vt:lpstr>
      <vt:lpstr>Choose your own journey!</vt:lpstr>
      <vt:lpstr>Navigation</vt:lpstr>
      <vt:lpstr>Click on the arrow to choose your path…</vt:lpstr>
      <vt:lpstr>Butterfly</vt:lpstr>
      <vt:lpstr>Butterfly</vt:lpstr>
      <vt:lpstr>Butterfly</vt:lpstr>
      <vt:lpstr>Butterfly</vt:lpstr>
      <vt:lpstr>Plant</vt:lpstr>
      <vt:lpstr>Plant</vt:lpstr>
      <vt:lpstr>Plant</vt:lpstr>
      <vt:lpstr>Plant</vt:lpstr>
      <vt:lpstr>Frog</vt:lpstr>
      <vt:lpstr>Frog</vt:lpstr>
      <vt:lpstr>Frog</vt:lpstr>
      <vt:lpstr>Frog</vt:lpstr>
      <vt:lpstr>Butterfly</vt:lpstr>
      <vt:lpstr>Butterfly</vt:lpstr>
      <vt:lpstr>Frog</vt:lpstr>
      <vt:lpstr>Frog</vt:lpstr>
      <vt:lpstr>Plant</vt:lpstr>
      <vt:lpstr>Plant</vt:lpstr>
      <vt:lpstr>CORRECT!!!</vt:lpstr>
      <vt:lpstr>INCORRECT</vt:lpstr>
      <vt:lpstr>CORRECT!!!</vt:lpstr>
      <vt:lpstr>INCORRECT</vt:lpstr>
      <vt:lpstr>CORRECT!!!</vt:lpstr>
      <vt:lpstr>INCORRECT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Admin</dc:creator>
  <cp:lastModifiedBy>Jessica</cp:lastModifiedBy>
  <cp:revision>44</cp:revision>
  <dcterms:created xsi:type="dcterms:W3CDTF">2010-05-26T19:43:34Z</dcterms:created>
  <dcterms:modified xsi:type="dcterms:W3CDTF">2014-04-11T02:24:31Z</dcterms:modified>
</cp:coreProperties>
</file>