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60" r:id="rId3"/>
  </p:sldMasterIdLst>
  <p:handoutMasterIdLst>
    <p:handoutMasterId r:id="rId18"/>
  </p:handoutMasterIdLst>
  <p:sldIdLst>
    <p:sldId id="256" r:id="rId4"/>
    <p:sldId id="257" r:id="rId5"/>
    <p:sldId id="258" r:id="rId6"/>
    <p:sldId id="263" r:id="rId7"/>
    <p:sldId id="264" r:id="rId8"/>
    <p:sldId id="265" r:id="rId9"/>
    <p:sldId id="266" r:id="rId10"/>
    <p:sldId id="260" r:id="rId11"/>
    <p:sldId id="267" r:id="rId12"/>
    <p:sldId id="268" r:id="rId13"/>
    <p:sldId id="261" r:id="rId14"/>
    <p:sldId id="270" r:id="rId15"/>
    <p:sldId id="262"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5" autoAdjust="0"/>
    <p:restoredTop sz="94660"/>
  </p:normalViewPr>
  <p:slideViewPr>
    <p:cSldViewPr>
      <p:cViewPr varScale="1">
        <p:scale>
          <a:sx n="48" d="100"/>
          <a:sy n="48" d="100"/>
        </p:scale>
        <p:origin x="-114" y="-426"/>
      </p:cViewPr>
      <p:guideLst>
        <p:guide orient="horz" pos="2160"/>
        <p:guide pos="2880"/>
      </p:guideLst>
    </p:cSldViewPr>
  </p:slideViewPr>
  <p:notesTextViewPr>
    <p:cViewPr>
      <p:scale>
        <a:sx n="100" d="100"/>
        <a:sy n="100" d="100"/>
      </p:scale>
      <p:origin x="0" y="0"/>
    </p:cViewPr>
  </p:notesTextViewPr>
  <p:notesViewPr>
    <p:cSldViewPr>
      <p:cViewPr varScale="1">
        <p:scale>
          <a:sx n="78" d="100"/>
          <a:sy n="78" d="100"/>
        </p:scale>
        <p:origin x="-20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2.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4FF8FC-8473-4DFD-87CC-D576DA80B410}" type="datetimeFigureOut">
              <a:rPr lang="en-US" smtClean="0"/>
              <a:pPr/>
              <a:t>4/28/2014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422161-F0FA-48FB-AB7F-FA9B9B1E1F93}" type="slidenum">
              <a:rPr lang="en-US" smtClean="0"/>
              <a:pPr/>
              <a:t>‹#›</a:t>
            </a:fld>
            <a:endParaRPr lang="en-US"/>
          </a:p>
        </p:txBody>
      </p:sp>
    </p:spTree>
    <p:extLst>
      <p:ext uri="{BB962C8B-B14F-4D97-AF65-F5344CB8AC3E}">
        <p14:creationId xmlns:p14="http://schemas.microsoft.com/office/powerpoint/2010/main" val="29042408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0" name="Freeform 7"/>
          <p:cNvSpPr>
            <a:spLocks/>
          </p:cNvSpPr>
          <p:nvPr userDrawn="1"/>
        </p:nvSpPr>
        <p:spPr bwMode="auto">
          <a:xfrm>
            <a:off x="-38100" y="463550"/>
            <a:ext cx="9182100" cy="6419850"/>
          </a:xfrm>
          <a:custGeom>
            <a:avLst/>
            <a:gdLst/>
            <a:ahLst/>
            <a:cxnLst>
              <a:cxn ang="0">
                <a:pos x="17280" y="12123"/>
              </a:cxn>
              <a:cxn ang="0">
                <a:pos x="0" y="12132"/>
              </a:cxn>
              <a:cxn ang="0">
                <a:pos x="2" y="4163"/>
              </a:cxn>
              <a:cxn ang="0">
                <a:pos x="262" y="3633"/>
              </a:cxn>
              <a:cxn ang="0">
                <a:pos x="567" y="3147"/>
              </a:cxn>
              <a:cxn ang="0">
                <a:pos x="912" y="2704"/>
              </a:cxn>
              <a:cxn ang="0">
                <a:pos x="1295" y="2299"/>
              </a:cxn>
              <a:cxn ang="0">
                <a:pos x="1714" y="1931"/>
              </a:cxn>
              <a:cxn ang="0">
                <a:pos x="2166" y="1602"/>
              </a:cxn>
              <a:cxn ang="0">
                <a:pos x="2649" y="1308"/>
              </a:cxn>
              <a:cxn ang="0">
                <a:pos x="3160" y="1048"/>
              </a:cxn>
              <a:cxn ang="0">
                <a:pos x="3696" y="820"/>
              </a:cxn>
              <a:cxn ang="0">
                <a:pos x="4255" y="623"/>
              </a:cxn>
              <a:cxn ang="0">
                <a:pos x="4835" y="457"/>
              </a:cxn>
              <a:cxn ang="0">
                <a:pos x="5433" y="319"/>
              </a:cxn>
              <a:cxn ang="0">
                <a:pos x="6047" y="207"/>
              </a:cxn>
              <a:cxn ang="0">
                <a:pos x="6673" y="121"/>
              </a:cxn>
              <a:cxn ang="0">
                <a:pos x="7311" y="59"/>
              </a:cxn>
              <a:cxn ang="0">
                <a:pos x="7955" y="19"/>
              </a:cxn>
              <a:cxn ang="0">
                <a:pos x="8605" y="0"/>
              </a:cxn>
              <a:cxn ang="0">
                <a:pos x="9259" y="1"/>
              </a:cxn>
              <a:cxn ang="0">
                <a:pos x="9911" y="20"/>
              </a:cxn>
              <a:cxn ang="0">
                <a:pos x="10562" y="55"/>
              </a:cxn>
              <a:cxn ang="0">
                <a:pos x="11209" y="107"/>
              </a:cxn>
              <a:cxn ang="0">
                <a:pos x="11848" y="172"/>
              </a:cxn>
              <a:cxn ang="0">
                <a:pos x="12477" y="250"/>
              </a:cxn>
              <a:cxn ang="0">
                <a:pos x="13094" y="338"/>
              </a:cxn>
              <a:cxn ang="0">
                <a:pos x="13695" y="435"/>
              </a:cxn>
              <a:cxn ang="0">
                <a:pos x="14280" y="542"/>
              </a:cxn>
              <a:cxn ang="0">
                <a:pos x="14845" y="655"/>
              </a:cxn>
              <a:cxn ang="0">
                <a:pos x="15387" y="772"/>
              </a:cxn>
              <a:cxn ang="0">
                <a:pos x="15904" y="894"/>
              </a:cxn>
              <a:cxn ang="0">
                <a:pos x="16393" y="1019"/>
              </a:cxn>
              <a:cxn ang="0">
                <a:pos x="16853" y="1144"/>
              </a:cxn>
              <a:cxn ang="0">
                <a:pos x="17280" y="1268"/>
              </a:cxn>
              <a:cxn ang="0">
                <a:pos x="17280" y="1980"/>
              </a:cxn>
              <a:cxn ang="0">
                <a:pos x="17280" y="2678"/>
              </a:cxn>
              <a:cxn ang="0">
                <a:pos x="17280" y="3364"/>
              </a:cxn>
              <a:cxn ang="0">
                <a:pos x="17280" y="4043"/>
              </a:cxn>
              <a:cxn ang="0">
                <a:pos x="17280" y="4712"/>
              </a:cxn>
              <a:cxn ang="0">
                <a:pos x="17280" y="5377"/>
              </a:cxn>
              <a:cxn ang="0">
                <a:pos x="17280" y="6038"/>
              </a:cxn>
              <a:cxn ang="0">
                <a:pos x="17280" y="6696"/>
              </a:cxn>
              <a:cxn ang="0">
                <a:pos x="17280" y="7355"/>
              </a:cxn>
              <a:cxn ang="0">
                <a:pos x="17280" y="8015"/>
              </a:cxn>
              <a:cxn ang="0">
                <a:pos x="17280" y="8680"/>
              </a:cxn>
              <a:cxn ang="0">
                <a:pos x="17280" y="9350"/>
              </a:cxn>
              <a:cxn ang="0">
                <a:pos x="17280" y="10027"/>
              </a:cxn>
              <a:cxn ang="0">
                <a:pos x="17280" y="10714"/>
              </a:cxn>
              <a:cxn ang="0">
                <a:pos x="17280" y="11413"/>
              </a:cxn>
              <a:cxn ang="0">
                <a:pos x="17280" y="12123"/>
              </a:cxn>
            </a:cxnLst>
            <a:rect l="0" t="0" r="r" b="b"/>
            <a:pathLst>
              <a:path w="17280" h="12132">
                <a:moveTo>
                  <a:pt x="17280" y="12123"/>
                </a:moveTo>
                <a:lnTo>
                  <a:pt x="0" y="12132"/>
                </a:lnTo>
                <a:lnTo>
                  <a:pt x="2" y="4163"/>
                </a:lnTo>
                <a:lnTo>
                  <a:pt x="262" y="3633"/>
                </a:lnTo>
                <a:lnTo>
                  <a:pt x="567" y="3147"/>
                </a:lnTo>
                <a:lnTo>
                  <a:pt x="912" y="2704"/>
                </a:lnTo>
                <a:lnTo>
                  <a:pt x="1295" y="2299"/>
                </a:lnTo>
                <a:lnTo>
                  <a:pt x="1714" y="1931"/>
                </a:lnTo>
                <a:lnTo>
                  <a:pt x="2166" y="1602"/>
                </a:lnTo>
                <a:lnTo>
                  <a:pt x="2649" y="1308"/>
                </a:lnTo>
                <a:lnTo>
                  <a:pt x="3160" y="1048"/>
                </a:lnTo>
                <a:lnTo>
                  <a:pt x="3696" y="820"/>
                </a:lnTo>
                <a:lnTo>
                  <a:pt x="4255" y="623"/>
                </a:lnTo>
                <a:lnTo>
                  <a:pt x="4835" y="457"/>
                </a:lnTo>
                <a:lnTo>
                  <a:pt x="5433" y="319"/>
                </a:lnTo>
                <a:lnTo>
                  <a:pt x="6047" y="207"/>
                </a:lnTo>
                <a:lnTo>
                  <a:pt x="6673" y="121"/>
                </a:lnTo>
                <a:lnTo>
                  <a:pt x="7311" y="59"/>
                </a:lnTo>
                <a:lnTo>
                  <a:pt x="7955" y="19"/>
                </a:lnTo>
                <a:lnTo>
                  <a:pt x="8605" y="0"/>
                </a:lnTo>
                <a:lnTo>
                  <a:pt x="9259" y="1"/>
                </a:lnTo>
                <a:lnTo>
                  <a:pt x="9911" y="20"/>
                </a:lnTo>
                <a:lnTo>
                  <a:pt x="10562" y="55"/>
                </a:lnTo>
                <a:lnTo>
                  <a:pt x="11209" y="107"/>
                </a:lnTo>
                <a:lnTo>
                  <a:pt x="11848" y="172"/>
                </a:lnTo>
                <a:lnTo>
                  <a:pt x="12477" y="250"/>
                </a:lnTo>
                <a:lnTo>
                  <a:pt x="13094" y="338"/>
                </a:lnTo>
                <a:lnTo>
                  <a:pt x="13695" y="435"/>
                </a:lnTo>
                <a:lnTo>
                  <a:pt x="14280" y="542"/>
                </a:lnTo>
                <a:lnTo>
                  <a:pt x="14845" y="655"/>
                </a:lnTo>
                <a:lnTo>
                  <a:pt x="15387" y="772"/>
                </a:lnTo>
                <a:lnTo>
                  <a:pt x="15904" y="894"/>
                </a:lnTo>
                <a:lnTo>
                  <a:pt x="16393" y="1019"/>
                </a:lnTo>
                <a:lnTo>
                  <a:pt x="16853" y="1144"/>
                </a:lnTo>
                <a:lnTo>
                  <a:pt x="17280" y="1268"/>
                </a:lnTo>
                <a:lnTo>
                  <a:pt x="17280" y="1980"/>
                </a:lnTo>
                <a:lnTo>
                  <a:pt x="17280" y="2678"/>
                </a:lnTo>
                <a:lnTo>
                  <a:pt x="17280" y="3364"/>
                </a:lnTo>
                <a:lnTo>
                  <a:pt x="17280" y="4043"/>
                </a:lnTo>
                <a:lnTo>
                  <a:pt x="17280" y="4712"/>
                </a:lnTo>
                <a:lnTo>
                  <a:pt x="17280" y="5377"/>
                </a:lnTo>
                <a:lnTo>
                  <a:pt x="17280" y="6038"/>
                </a:lnTo>
                <a:lnTo>
                  <a:pt x="17280" y="6696"/>
                </a:lnTo>
                <a:lnTo>
                  <a:pt x="17280" y="7355"/>
                </a:lnTo>
                <a:lnTo>
                  <a:pt x="17280" y="8015"/>
                </a:lnTo>
                <a:lnTo>
                  <a:pt x="17280" y="8680"/>
                </a:lnTo>
                <a:lnTo>
                  <a:pt x="17280" y="9350"/>
                </a:lnTo>
                <a:lnTo>
                  <a:pt x="17280" y="10027"/>
                </a:lnTo>
                <a:lnTo>
                  <a:pt x="17280" y="10714"/>
                </a:lnTo>
                <a:lnTo>
                  <a:pt x="17280" y="11413"/>
                </a:lnTo>
                <a:lnTo>
                  <a:pt x="17280" y="12123"/>
                </a:lnTo>
                <a:close/>
              </a:path>
            </a:pathLst>
          </a:custGeom>
          <a:solidFill>
            <a:schemeClr val="accent3">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userDrawn="1">
            <p:ph type="ctrTitle"/>
          </p:nvPr>
        </p:nvSpPr>
        <p:spPr>
          <a:xfrm>
            <a:off x="685800" y="1143000"/>
            <a:ext cx="7772400" cy="646331"/>
          </a:xfrm>
        </p:spPr>
        <p:txBody>
          <a:bodyPr>
            <a:normAutofit/>
          </a:bodyPr>
          <a:lstStyle>
            <a:lvl1pPr algn="r">
              <a:defRPr sz="3600">
                <a:solidFill>
                  <a:schemeClr val="accent3">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685800" y="1828800"/>
            <a:ext cx="7772400" cy="461665"/>
          </a:xfrm>
        </p:spPr>
        <p:txBody>
          <a:bodyPr>
            <a:normAutofit/>
          </a:bodyPr>
          <a:lstStyle>
            <a:lvl1pPr marL="0" indent="0" algn="r">
              <a:buNone/>
              <a:defRPr sz="24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a:xfrm>
            <a:off x="457200" y="6324600"/>
            <a:ext cx="2133600" cy="365125"/>
          </a:xfrm>
        </p:spPr>
        <p:txBody>
          <a:bodyPr/>
          <a:lstStyle/>
          <a:p>
            <a:fld id="{11188646-8CEC-4AE4-B1E7-ADF9D885FD96}" type="datetimeFigureOut">
              <a:rPr lang="en-US" smtClean="0"/>
              <a:pPr/>
              <a:t>4/28/2014</a:t>
            </a:fld>
            <a:endParaRPr lang="en-US"/>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6ECF81E8-6DE5-4C92-89BE-5D6CD56A8BF1}" type="slidenum">
              <a:rPr lang="en-US" smtClean="0"/>
              <a:pPr/>
              <a:t>‹#›</a:t>
            </a:fld>
            <a:endParaRPr lang="en-US"/>
          </a:p>
        </p:txBody>
      </p:sp>
      <p:sp>
        <p:nvSpPr>
          <p:cNvPr id="45" name="Freeform 9"/>
          <p:cNvSpPr>
            <a:spLocks/>
          </p:cNvSpPr>
          <p:nvPr userDrawn="1"/>
        </p:nvSpPr>
        <p:spPr bwMode="auto">
          <a:xfrm flipV="1">
            <a:off x="-25400" y="4889500"/>
            <a:ext cx="8839200" cy="32766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8"/>
          <p:cNvSpPr>
            <a:spLocks/>
          </p:cNvSpPr>
          <p:nvPr userDrawn="1"/>
        </p:nvSpPr>
        <p:spPr bwMode="auto">
          <a:xfrm flipV="1">
            <a:off x="-25400" y="4786406"/>
            <a:ext cx="9144000" cy="3227294"/>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
          <p:cNvSpPr>
            <a:spLocks/>
          </p:cNvSpPr>
          <p:nvPr userDrawn="1"/>
        </p:nvSpPr>
        <p:spPr bwMode="auto">
          <a:xfrm>
            <a:off x="1588" y="268288"/>
            <a:ext cx="9142413" cy="1760538"/>
          </a:xfrm>
          <a:custGeom>
            <a:avLst/>
            <a:gdLst/>
            <a:ahLst/>
            <a:cxnLst>
              <a:cxn ang="0">
                <a:pos x="16021" y="1568"/>
              </a:cxn>
              <a:cxn ang="0">
                <a:pos x="13697" y="1059"/>
              </a:cxn>
              <a:cxn ang="0">
                <a:pos x="11579" y="742"/>
              </a:cxn>
              <a:cxn ang="0">
                <a:pos x="9687" y="572"/>
              </a:cxn>
              <a:cxn ang="0">
                <a:pos x="7979" y="551"/>
              </a:cxn>
              <a:cxn ang="0">
                <a:pos x="6478" y="636"/>
              </a:cxn>
              <a:cxn ang="0">
                <a:pos x="5163" y="806"/>
              </a:cxn>
              <a:cxn ang="0">
                <a:pos x="4031" y="1059"/>
              </a:cxn>
              <a:cxn ang="0">
                <a:pos x="3044" y="1377"/>
              </a:cxn>
              <a:cxn ang="0">
                <a:pos x="2221" y="1716"/>
              </a:cxn>
              <a:cxn ang="0">
                <a:pos x="1543" y="2055"/>
              </a:cxn>
              <a:cxn ang="0">
                <a:pos x="987" y="2415"/>
              </a:cxn>
              <a:cxn ang="0">
                <a:pos x="576" y="2733"/>
              </a:cxn>
              <a:cxn ang="0">
                <a:pos x="288" y="2987"/>
              </a:cxn>
              <a:cxn ang="0">
                <a:pos x="82" y="3199"/>
              </a:cxn>
              <a:cxn ang="0">
                <a:pos x="0" y="3305"/>
              </a:cxn>
              <a:cxn ang="0">
                <a:pos x="0" y="3305"/>
              </a:cxn>
              <a:cxn ang="0">
                <a:pos x="82" y="3178"/>
              </a:cxn>
              <a:cxn ang="0">
                <a:pos x="267" y="2945"/>
              </a:cxn>
              <a:cxn ang="0">
                <a:pos x="535" y="2648"/>
              </a:cxn>
              <a:cxn ang="0">
                <a:pos x="946" y="2289"/>
              </a:cxn>
              <a:cxn ang="0">
                <a:pos x="1460" y="1886"/>
              </a:cxn>
              <a:cxn ang="0">
                <a:pos x="2118" y="1483"/>
              </a:cxn>
              <a:cxn ang="0">
                <a:pos x="2921" y="1081"/>
              </a:cxn>
              <a:cxn ang="0">
                <a:pos x="3887" y="720"/>
              </a:cxn>
              <a:cxn ang="0">
                <a:pos x="5018" y="403"/>
              </a:cxn>
              <a:cxn ang="0">
                <a:pos x="6335" y="170"/>
              </a:cxn>
              <a:cxn ang="0">
                <a:pos x="7836" y="22"/>
              </a:cxn>
              <a:cxn ang="0">
                <a:pos x="9543" y="22"/>
              </a:cxn>
              <a:cxn ang="0">
                <a:pos x="11476" y="149"/>
              </a:cxn>
              <a:cxn ang="0">
                <a:pos x="13615" y="424"/>
              </a:cxn>
              <a:cxn ang="0">
                <a:pos x="15980" y="911"/>
              </a:cxn>
              <a:cxn ang="0">
                <a:pos x="17276" y="1251"/>
              </a:cxn>
              <a:cxn ang="0">
                <a:pos x="17276" y="1356"/>
              </a:cxn>
              <a:cxn ang="0">
                <a:pos x="17276" y="1547"/>
              </a:cxn>
              <a:cxn ang="0">
                <a:pos x="17276" y="1886"/>
              </a:cxn>
            </a:cxnLst>
            <a:rect l="0" t="0" r="r" b="b"/>
            <a:pathLst>
              <a:path w="17276" h="3326">
                <a:moveTo>
                  <a:pt x="17276" y="1886"/>
                </a:moveTo>
                <a:lnTo>
                  <a:pt x="16021" y="1568"/>
                </a:lnTo>
                <a:lnTo>
                  <a:pt x="14829" y="1293"/>
                </a:lnTo>
                <a:lnTo>
                  <a:pt x="13697" y="1059"/>
                </a:lnTo>
                <a:lnTo>
                  <a:pt x="12607" y="890"/>
                </a:lnTo>
                <a:lnTo>
                  <a:pt x="11579" y="742"/>
                </a:lnTo>
                <a:lnTo>
                  <a:pt x="10612" y="636"/>
                </a:lnTo>
                <a:lnTo>
                  <a:pt x="9687" y="572"/>
                </a:lnTo>
                <a:lnTo>
                  <a:pt x="8802" y="551"/>
                </a:lnTo>
                <a:lnTo>
                  <a:pt x="7979" y="551"/>
                </a:lnTo>
                <a:lnTo>
                  <a:pt x="7219" y="572"/>
                </a:lnTo>
                <a:lnTo>
                  <a:pt x="6478" y="636"/>
                </a:lnTo>
                <a:lnTo>
                  <a:pt x="5800" y="700"/>
                </a:lnTo>
                <a:lnTo>
                  <a:pt x="5163" y="806"/>
                </a:lnTo>
                <a:lnTo>
                  <a:pt x="4565" y="932"/>
                </a:lnTo>
                <a:lnTo>
                  <a:pt x="4031" y="1059"/>
                </a:lnTo>
                <a:lnTo>
                  <a:pt x="3517" y="1207"/>
                </a:lnTo>
                <a:lnTo>
                  <a:pt x="3044" y="1377"/>
                </a:lnTo>
                <a:lnTo>
                  <a:pt x="2612" y="1526"/>
                </a:lnTo>
                <a:lnTo>
                  <a:pt x="2221" y="1716"/>
                </a:lnTo>
                <a:lnTo>
                  <a:pt x="1851" y="1886"/>
                </a:lnTo>
                <a:lnTo>
                  <a:pt x="1543" y="2055"/>
                </a:lnTo>
                <a:lnTo>
                  <a:pt x="1254" y="2246"/>
                </a:lnTo>
                <a:lnTo>
                  <a:pt x="987" y="2415"/>
                </a:lnTo>
                <a:lnTo>
                  <a:pt x="781" y="2564"/>
                </a:lnTo>
                <a:lnTo>
                  <a:pt x="576" y="2733"/>
                </a:lnTo>
                <a:lnTo>
                  <a:pt x="412" y="2860"/>
                </a:lnTo>
                <a:lnTo>
                  <a:pt x="288" y="2987"/>
                </a:lnTo>
                <a:lnTo>
                  <a:pt x="164" y="3093"/>
                </a:lnTo>
                <a:lnTo>
                  <a:pt x="82" y="3199"/>
                </a:lnTo>
                <a:lnTo>
                  <a:pt x="41" y="3263"/>
                </a:lnTo>
                <a:lnTo>
                  <a:pt x="0" y="3305"/>
                </a:lnTo>
                <a:lnTo>
                  <a:pt x="0" y="3326"/>
                </a:lnTo>
                <a:lnTo>
                  <a:pt x="0" y="3305"/>
                </a:lnTo>
                <a:lnTo>
                  <a:pt x="21" y="3263"/>
                </a:lnTo>
                <a:lnTo>
                  <a:pt x="82" y="3178"/>
                </a:lnTo>
                <a:lnTo>
                  <a:pt x="164" y="3073"/>
                </a:lnTo>
                <a:lnTo>
                  <a:pt x="267" y="2945"/>
                </a:lnTo>
                <a:lnTo>
                  <a:pt x="390" y="2818"/>
                </a:lnTo>
                <a:lnTo>
                  <a:pt x="535" y="2648"/>
                </a:lnTo>
                <a:lnTo>
                  <a:pt x="720" y="2479"/>
                </a:lnTo>
                <a:lnTo>
                  <a:pt x="946" y="2289"/>
                </a:lnTo>
                <a:lnTo>
                  <a:pt x="1172" y="2097"/>
                </a:lnTo>
                <a:lnTo>
                  <a:pt x="1460" y="1886"/>
                </a:lnTo>
                <a:lnTo>
                  <a:pt x="1768" y="1696"/>
                </a:lnTo>
                <a:lnTo>
                  <a:pt x="2118" y="1483"/>
                </a:lnTo>
                <a:lnTo>
                  <a:pt x="2509" y="1271"/>
                </a:lnTo>
                <a:lnTo>
                  <a:pt x="2921" y="1081"/>
                </a:lnTo>
                <a:lnTo>
                  <a:pt x="3394" y="890"/>
                </a:lnTo>
                <a:lnTo>
                  <a:pt x="3887" y="720"/>
                </a:lnTo>
                <a:lnTo>
                  <a:pt x="4442" y="551"/>
                </a:lnTo>
                <a:lnTo>
                  <a:pt x="5018" y="403"/>
                </a:lnTo>
                <a:lnTo>
                  <a:pt x="5656" y="275"/>
                </a:lnTo>
                <a:lnTo>
                  <a:pt x="6335" y="170"/>
                </a:lnTo>
                <a:lnTo>
                  <a:pt x="7075" y="85"/>
                </a:lnTo>
                <a:lnTo>
                  <a:pt x="7836" y="22"/>
                </a:lnTo>
                <a:lnTo>
                  <a:pt x="8679" y="0"/>
                </a:lnTo>
                <a:lnTo>
                  <a:pt x="9543" y="22"/>
                </a:lnTo>
                <a:lnTo>
                  <a:pt x="10489" y="64"/>
                </a:lnTo>
                <a:lnTo>
                  <a:pt x="11476" y="149"/>
                </a:lnTo>
                <a:lnTo>
                  <a:pt x="12505" y="255"/>
                </a:lnTo>
                <a:lnTo>
                  <a:pt x="13615" y="424"/>
                </a:lnTo>
                <a:lnTo>
                  <a:pt x="14767" y="657"/>
                </a:lnTo>
                <a:lnTo>
                  <a:pt x="15980" y="911"/>
                </a:lnTo>
                <a:lnTo>
                  <a:pt x="17276" y="1229"/>
                </a:lnTo>
                <a:lnTo>
                  <a:pt x="17276" y="1251"/>
                </a:lnTo>
                <a:lnTo>
                  <a:pt x="17276" y="1293"/>
                </a:lnTo>
                <a:lnTo>
                  <a:pt x="17276" y="1356"/>
                </a:lnTo>
                <a:lnTo>
                  <a:pt x="17276" y="1441"/>
                </a:lnTo>
                <a:lnTo>
                  <a:pt x="17276" y="1547"/>
                </a:lnTo>
                <a:lnTo>
                  <a:pt x="17276" y="1696"/>
                </a:lnTo>
                <a:lnTo>
                  <a:pt x="17276" y="1886"/>
                </a:ln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6"/>
          <p:cNvSpPr>
            <a:spLocks/>
          </p:cNvSpPr>
          <p:nvPr userDrawn="1"/>
        </p:nvSpPr>
        <p:spPr bwMode="auto">
          <a:xfrm>
            <a:off x="523875" y="190500"/>
            <a:ext cx="8620125" cy="1658938"/>
          </a:xfrm>
          <a:custGeom>
            <a:avLst/>
            <a:gdLst/>
            <a:ahLst/>
            <a:cxnLst>
              <a:cxn ang="0">
                <a:pos x="15096" y="1483"/>
              </a:cxn>
              <a:cxn ang="0">
                <a:pos x="12916" y="1017"/>
              </a:cxn>
              <a:cxn ang="0">
                <a:pos x="10921" y="699"/>
              </a:cxn>
              <a:cxn ang="0">
                <a:pos x="9132" y="551"/>
              </a:cxn>
              <a:cxn ang="0">
                <a:pos x="7528" y="509"/>
              </a:cxn>
              <a:cxn ang="0">
                <a:pos x="6109" y="593"/>
              </a:cxn>
              <a:cxn ang="0">
                <a:pos x="4874" y="762"/>
              </a:cxn>
              <a:cxn ang="0">
                <a:pos x="3785" y="996"/>
              </a:cxn>
              <a:cxn ang="0">
                <a:pos x="2859" y="1293"/>
              </a:cxn>
              <a:cxn ang="0">
                <a:pos x="2098" y="1610"/>
              </a:cxn>
              <a:cxn ang="0">
                <a:pos x="1440" y="1949"/>
              </a:cxn>
              <a:cxn ang="0">
                <a:pos x="947" y="2267"/>
              </a:cxn>
              <a:cxn ang="0">
                <a:pos x="556" y="2563"/>
              </a:cxn>
              <a:cxn ang="0">
                <a:pos x="267" y="2818"/>
              </a:cxn>
              <a:cxn ang="0">
                <a:pos x="83" y="3008"/>
              </a:cxn>
              <a:cxn ang="0">
                <a:pos x="0" y="3114"/>
              </a:cxn>
              <a:cxn ang="0">
                <a:pos x="0" y="3114"/>
              </a:cxn>
              <a:cxn ang="0">
                <a:pos x="83" y="2987"/>
              </a:cxn>
              <a:cxn ang="0">
                <a:pos x="247" y="2776"/>
              </a:cxn>
              <a:cxn ang="0">
                <a:pos x="515" y="2500"/>
              </a:cxn>
              <a:cxn ang="0">
                <a:pos x="885" y="2161"/>
              </a:cxn>
              <a:cxn ang="0">
                <a:pos x="1379" y="1780"/>
              </a:cxn>
              <a:cxn ang="0">
                <a:pos x="1995" y="1399"/>
              </a:cxn>
              <a:cxn ang="0">
                <a:pos x="2757" y="1017"/>
              </a:cxn>
              <a:cxn ang="0">
                <a:pos x="3661" y="678"/>
              </a:cxn>
              <a:cxn ang="0">
                <a:pos x="4731" y="381"/>
              </a:cxn>
              <a:cxn ang="0">
                <a:pos x="5985" y="170"/>
              </a:cxn>
              <a:cxn ang="0">
                <a:pos x="7404" y="42"/>
              </a:cxn>
              <a:cxn ang="0">
                <a:pos x="9009" y="22"/>
              </a:cxn>
              <a:cxn ang="0">
                <a:pos x="10818" y="127"/>
              </a:cxn>
              <a:cxn ang="0">
                <a:pos x="12834" y="403"/>
              </a:cxn>
              <a:cxn ang="0">
                <a:pos x="15075" y="868"/>
              </a:cxn>
              <a:cxn ang="0">
                <a:pos x="16289" y="1186"/>
              </a:cxn>
              <a:cxn ang="0">
                <a:pos x="16289" y="1271"/>
              </a:cxn>
              <a:cxn ang="0">
                <a:pos x="16289" y="1461"/>
              </a:cxn>
              <a:cxn ang="0">
                <a:pos x="16289" y="1780"/>
              </a:cxn>
            </a:cxnLst>
            <a:rect l="0" t="0" r="r" b="b"/>
            <a:pathLst>
              <a:path w="16289" h="3135">
                <a:moveTo>
                  <a:pt x="16289" y="1780"/>
                </a:moveTo>
                <a:lnTo>
                  <a:pt x="15096" y="1483"/>
                </a:lnTo>
                <a:lnTo>
                  <a:pt x="13985" y="1229"/>
                </a:lnTo>
                <a:lnTo>
                  <a:pt x="12916" y="1017"/>
                </a:lnTo>
                <a:lnTo>
                  <a:pt x="11888" y="826"/>
                </a:lnTo>
                <a:lnTo>
                  <a:pt x="10921" y="699"/>
                </a:lnTo>
                <a:lnTo>
                  <a:pt x="9996" y="615"/>
                </a:lnTo>
                <a:lnTo>
                  <a:pt x="9132" y="551"/>
                </a:lnTo>
                <a:lnTo>
                  <a:pt x="8309" y="509"/>
                </a:lnTo>
                <a:lnTo>
                  <a:pt x="7528" y="509"/>
                </a:lnTo>
                <a:lnTo>
                  <a:pt x="6808" y="551"/>
                </a:lnTo>
                <a:lnTo>
                  <a:pt x="6109" y="593"/>
                </a:lnTo>
                <a:lnTo>
                  <a:pt x="5471" y="678"/>
                </a:lnTo>
                <a:lnTo>
                  <a:pt x="4874" y="762"/>
                </a:lnTo>
                <a:lnTo>
                  <a:pt x="4319" y="868"/>
                </a:lnTo>
                <a:lnTo>
                  <a:pt x="3785" y="996"/>
                </a:lnTo>
                <a:lnTo>
                  <a:pt x="3312" y="1144"/>
                </a:lnTo>
                <a:lnTo>
                  <a:pt x="2859" y="1293"/>
                </a:lnTo>
                <a:lnTo>
                  <a:pt x="2468" y="1441"/>
                </a:lnTo>
                <a:lnTo>
                  <a:pt x="2098" y="1610"/>
                </a:lnTo>
                <a:lnTo>
                  <a:pt x="1748" y="1780"/>
                </a:lnTo>
                <a:lnTo>
                  <a:pt x="1440" y="1949"/>
                </a:lnTo>
                <a:lnTo>
                  <a:pt x="1172" y="2119"/>
                </a:lnTo>
                <a:lnTo>
                  <a:pt x="947" y="2267"/>
                </a:lnTo>
                <a:lnTo>
                  <a:pt x="720" y="2415"/>
                </a:lnTo>
                <a:lnTo>
                  <a:pt x="556" y="2563"/>
                </a:lnTo>
                <a:lnTo>
                  <a:pt x="391" y="2712"/>
                </a:lnTo>
                <a:lnTo>
                  <a:pt x="267" y="2818"/>
                </a:lnTo>
                <a:lnTo>
                  <a:pt x="165" y="2924"/>
                </a:lnTo>
                <a:lnTo>
                  <a:pt x="83" y="3008"/>
                </a:lnTo>
                <a:lnTo>
                  <a:pt x="41" y="3072"/>
                </a:lnTo>
                <a:lnTo>
                  <a:pt x="0" y="3114"/>
                </a:lnTo>
                <a:lnTo>
                  <a:pt x="0" y="3135"/>
                </a:lnTo>
                <a:lnTo>
                  <a:pt x="0" y="3114"/>
                </a:lnTo>
                <a:lnTo>
                  <a:pt x="21" y="3072"/>
                </a:lnTo>
                <a:lnTo>
                  <a:pt x="83" y="2987"/>
                </a:lnTo>
                <a:lnTo>
                  <a:pt x="144" y="2902"/>
                </a:lnTo>
                <a:lnTo>
                  <a:pt x="247" y="2776"/>
                </a:lnTo>
                <a:lnTo>
                  <a:pt x="370" y="2648"/>
                </a:lnTo>
                <a:lnTo>
                  <a:pt x="515" y="2500"/>
                </a:lnTo>
                <a:lnTo>
                  <a:pt x="679" y="2331"/>
                </a:lnTo>
                <a:lnTo>
                  <a:pt x="885" y="2161"/>
                </a:lnTo>
                <a:lnTo>
                  <a:pt x="1111" y="1970"/>
                </a:lnTo>
                <a:lnTo>
                  <a:pt x="1379" y="1780"/>
                </a:lnTo>
                <a:lnTo>
                  <a:pt x="1666" y="1589"/>
                </a:lnTo>
                <a:lnTo>
                  <a:pt x="1995" y="1399"/>
                </a:lnTo>
                <a:lnTo>
                  <a:pt x="2366" y="1207"/>
                </a:lnTo>
                <a:lnTo>
                  <a:pt x="2757" y="1017"/>
                </a:lnTo>
                <a:lnTo>
                  <a:pt x="3188" y="848"/>
                </a:lnTo>
                <a:lnTo>
                  <a:pt x="3661" y="678"/>
                </a:lnTo>
                <a:lnTo>
                  <a:pt x="4176" y="529"/>
                </a:lnTo>
                <a:lnTo>
                  <a:pt x="4731" y="381"/>
                </a:lnTo>
                <a:lnTo>
                  <a:pt x="5327" y="254"/>
                </a:lnTo>
                <a:lnTo>
                  <a:pt x="5985" y="170"/>
                </a:lnTo>
                <a:lnTo>
                  <a:pt x="6664" y="84"/>
                </a:lnTo>
                <a:lnTo>
                  <a:pt x="7404" y="42"/>
                </a:lnTo>
                <a:lnTo>
                  <a:pt x="8165" y="0"/>
                </a:lnTo>
                <a:lnTo>
                  <a:pt x="9009" y="22"/>
                </a:lnTo>
                <a:lnTo>
                  <a:pt x="9893" y="64"/>
                </a:lnTo>
                <a:lnTo>
                  <a:pt x="10818" y="127"/>
                </a:lnTo>
                <a:lnTo>
                  <a:pt x="11806" y="254"/>
                </a:lnTo>
                <a:lnTo>
                  <a:pt x="12834" y="403"/>
                </a:lnTo>
                <a:lnTo>
                  <a:pt x="13924" y="615"/>
                </a:lnTo>
                <a:lnTo>
                  <a:pt x="15075" y="868"/>
                </a:lnTo>
                <a:lnTo>
                  <a:pt x="16289" y="1165"/>
                </a:lnTo>
                <a:lnTo>
                  <a:pt x="16289" y="1186"/>
                </a:lnTo>
                <a:lnTo>
                  <a:pt x="16289" y="1229"/>
                </a:lnTo>
                <a:lnTo>
                  <a:pt x="16289" y="1271"/>
                </a:lnTo>
                <a:lnTo>
                  <a:pt x="16289" y="1355"/>
                </a:lnTo>
                <a:lnTo>
                  <a:pt x="16289" y="1461"/>
                </a:lnTo>
                <a:lnTo>
                  <a:pt x="16289" y="1610"/>
                </a:lnTo>
                <a:lnTo>
                  <a:pt x="16289" y="1780"/>
                </a:ln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188646-8CEC-4AE4-B1E7-ADF9D885FD96}"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188646-8CEC-4AE4-B1E7-ADF9D885FD96}"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FF2618-C234-4528-BB60-72360CB0937F}"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F2618-C234-4528-BB60-72360CB0937F}"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FF2618-C234-4528-BB60-72360CB0937F}"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FF2618-C234-4528-BB60-72360CB0937F}" type="datetimeFigureOut">
              <a:rPr lang="en-US" smtClean="0"/>
              <a:pPr/>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FF2618-C234-4528-BB60-72360CB0937F}" type="datetimeFigureOut">
              <a:rPr lang="en-US" smtClean="0"/>
              <a:pPr/>
              <a:t>4/28/2014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FF2618-C234-4528-BB60-72360CB0937F}" type="datetimeFigureOut">
              <a:rPr lang="en-US" smtClean="0"/>
              <a:pPr/>
              <a:t>4/28/2014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F2618-C234-4528-BB60-72360CB0937F}" type="datetimeFigureOut">
              <a:rPr lang="en-US" smtClean="0"/>
              <a:pPr/>
              <a:t>4/28/2014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F2618-C234-4528-BB60-72360CB0937F}" type="datetimeFigureOut">
              <a:rPr lang="en-US" smtClean="0"/>
              <a:pPr/>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188646-8CEC-4AE4-B1E7-ADF9D885FD96}"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
        <p:nvSpPr>
          <p:cNvPr id="10" name="Freeform 5"/>
          <p:cNvSpPr>
            <a:spLocks/>
          </p:cNvSpPr>
          <p:nvPr userDrawn="1"/>
        </p:nvSpPr>
        <p:spPr bwMode="auto">
          <a:xfrm>
            <a:off x="892175" y="169862"/>
            <a:ext cx="8251826" cy="1679671"/>
          </a:xfrm>
          <a:custGeom>
            <a:avLst/>
            <a:gdLst/>
            <a:ahLst/>
            <a:cxnLst>
              <a:cxn ang="0">
                <a:pos x="16021" y="1568"/>
              </a:cxn>
              <a:cxn ang="0">
                <a:pos x="13697" y="1059"/>
              </a:cxn>
              <a:cxn ang="0">
                <a:pos x="11579" y="742"/>
              </a:cxn>
              <a:cxn ang="0">
                <a:pos x="9687" y="572"/>
              </a:cxn>
              <a:cxn ang="0">
                <a:pos x="7979" y="551"/>
              </a:cxn>
              <a:cxn ang="0">
                <a:pos x="6478" y="636"/>
              </a:cxn>
              <a:cxn ang="0">
                <a:pos x="5163" y="806"/>
              </a:cxn>
              <a:cxn ang="0">
                <a:pos x="4031" y="1059"/>
              </a:cxn>
              <a:cxn ang="0">
                <a:pos x="3044" y="1377"/>
              </a:cxn>
              <a:cxn ang="0">
                <a:pos x="2221" y="1716"/>
              </a:cxn>
              <a:cxn ang="0">
                <a:pos x="1543" y="2055"/>
              </a:cxn>
              <a:cxn ang="0">
                <a:pos x="987" y="2415"/>
              </a:cxn>
              <a:cxn ang="0">
                <a:pos x="576" y="2733"/>
              </a:cxn>
              <a:cxn ang="0">
                <a:pos x="288" y="2987"/>
              </a:cxn>
              <a:cxn ang="0">
                <a:pos x="82" y="3199"/>
              </a:cxn>
              <a:cxn ang="0">
                <a:pos x="0" y="3305"/>
              </a:cxn>
              <a:cxn ang="0">
                <a:pos x="0" y="3305"/>
              </a:cxn>
              <a:cxn ang="0">
                <a:pos x="82" y="3178"/>
              </a:cxn>
              <a:cxn ang="0">
                <a:pos x="267" y="2945"/>
              </a:cxn>
              <a:cxn ang="0">
                <a:pos x="535" y="2648"/>
              </a:cxn>
              <a:cxn ang="0">
                <a:pos x="946" y="2289"/>
              </a:cxn>
              <a:cxn ang="0">
                <a:pos x="1460" y="1886"/>
              </a:cxn>
              <a:cxn ang="0">
                <a:pos x="2118" y="1483"/>
              </a:cxn>
              <a:cxn ang="0">
                <a:pos x="2921" y="1081"/>
              </a:cxn>
              <a:cxn ang="0">
                <a:pos x="3887" y="720"/>
              </a:cxn>
              <a:cxn ang="0">
                <a:pos x="5018" y="403"/>
              </a:cxn>
              <a:cxn ang="0">
                <a:pos x="6335" y="170"/>
              </a:cxn>
              <a:cxn ang="0">
                <a:pos x="7836" y="22"/>
              </a:cxn>
              <a:cxn ang="0">
                <a:pos x="9543" y="22"/>
              </a:cxn>
              <a:cxn ang="0">
                <a:pos x="11476" y="149"/>
              </a:cxn>
              <a:cxn ang="0">
                <a:pos x="13615" y="424"/>
              </a:cxn>
              <a:cxn ang="0">
                <a:pos x="15980" y="911"/>
              </a:cxn>
              <a:cxn ang="0">
                <a:pos x="17276" y="1251"/>
              </a:cxn>
              <a:cxn ang="0">
                <a:pos x="17276" y="1356"/>
              </a:cxn>
              <a:cxn ang="0">
                <a:pos x="17276" y="1547"/>
              </a:cxn>
              <a:cxn ang="0">
                <a:pos x="17276" y="1886"/>
              </a:cxn>
            </a:cxnLst>
            <a:rect l="0" t="0" r="r" b="b"/>
            <a:pathLst>
              <a:path w="17276" h="3326">
                <a:moveTo>
                  <a:pt x="17276" y="1886"/>
                </a:moveTo>
                <a:lnTo>
                  <a:pt x="16021" y="1568"/>
                </a:lnTo>
                <a:lnTo>
                  <a:pt x="14829" y="1293"/>
                </a:lnTo>
                <a:lnTo>
                  <a:pt x="13697" y="1059"/>
                </a:lnTo>
                <a:lnTo>
                  <a:pt x="12607" y="890"/>
                </a:lnTo>
                <a:lnTo>
                  <a:pt x="11579" y="742"/>
                </a:lnTo>
                <a:lnTo>
                  <a:pt x="10612" y="636"/>
                </a:lnTo>
                <a:lnTo>
                  <a:pt x="9687" y="572"/>
                </a:lnTo>
                <a:lnTo>
                  <a:pt x="8802" y="551"/>
                </a:lnTo>
                <a:lnTo>
                  <a:pt x="7979" y="551"/>
                </a:lnTo>
                <a:lnTo>
                  <a:pt x="7219" y="572"/>
                </a:lnTo>
                <a:lnTo>
                  <a:pt x="6478" y="636"/>
                </a:lnTo>
                <a:lnTo>
                  <a:pt x="5800" y="700"/>
                </a:lnTo>
                <a:lnTo>
                  <a:pt x="5163" y="806"/>
                </a:lnTo>
                <a:lnTo>
                  <a:pt x="4565" y="932"/>
                </a:lnTo>
                <a:lnTo>
                  <a:pt x="4031" y="1059"/>
                </a:lnTo>
                <a:lnTo>
                  <a:pt x="3517" y="1207"/>
                </a:lnTo>
                <a:lnTo>
                  <a:pt x="3044" y="1377"/>
                </a:lnTo>
                <a:lnTo>
                  <a:pt x="2612" y="1526"/>
                </a:lnTo>
                <a:lnTo>
                  <a:pt x="2221" y="1716"/>
                </a:lnTo>
                <a:lnTo>
                  <a:pt x="1851" y="1886"/>
                </a:lnTo>
                <a:lnTo>
                  <a:pt x="1543" y="2055"/>
                </a:lnTo>
                <a:lnTo>
                  <a:pt x="1254" y="2246"/>
                </a:lnTo>
                <a:lnTo>
                  <a:pt x="987" y="2415"/>
                </a:lnTo>
                <a:lnTo>
                  <a:pt x="781" y="2564"/>
                </a:lnTo>
                <a:lnTo>
                  <a:pt x="576" y="2733"/>
                </a:lnTo>
                <a:lnTo>
                  <a:pt x="412" y="2860"/>
                </a:lnTo>
                <a:lnTo>
                  <a:pt x="288" y="2987"/>
                </a:lnTo>
                <a:lnTo>
                  <a:pt x="164" y="3093"/>
                </a:lnTo>
                <a:lnTo>
                  <a:pt x="82" y="3199"/>
                </a:lnTo>
                <a:lnTo>
                  <a:pt x="41" y="3263"/>
                </a:lnTo>
                <a:lnTo>
                  <a:pt x="0" y="3305"/>
                </a:lnTo>
                <a:lnTo>
                  <a:pt x="0" y="3326"/>
                </a:lnTo>
                <a:lnTo>
                  <a:pt x="0" y="3305"/>
                </a:lnTo>
                <a:lnTo>
                  <a:pt x="21" y="3263"/>
                </a:lnTo>
                <a:lnTo>
                  <a:pt x="82" y="3178"/>
                </a:lnTo>
                <a:lnTo>
                  <a:pt x="164" y="3073"/>
                </a:lnTo>
                <a:lnTo>
                  <a:pt x="267" y="2945"/>
                </a:lnTo>
                <a:lnTo>
                  <a:pt x="390" y="2818"/>
                </a:lnTo>
                <a:lnTo>
                  <a:pt x="535" y="2648"/>
                </a:lnTo>
                <a:lnTo>
                  <a:pt x="720" y="2479"/>
                </a:lnTo>
                <a:lnTo>
                  <a:pt x="946" y="2289"/>
                </a:lnTo>
                <a:lnTo>
                  <a:pt x="1172" y="2097"/>
                </a:lnTo>
                <a:lnTo>
                  <a:pt x="1460" y="1886"/>
                </a:lnTo>
                <a:lnTo>
                  <a:pt x="1768" y="1696"/>
                </a:lnTo>
                <a:lnTo>
                  <a:pt x="2118" y="1483"/>
                </a:lnTo>
                <a:lnTo>
                  <a:pt x="2509" y="1271"/>
                </a:lnTo>
                <a:lnTo>
                  <a:pt x="2921" y="1081"/>
                </a:lnTo>
                <a:lnTo>
                  <a:pt x="3394" y="890"/>
                </a:lnTo>
                <a:lnTo>
                  <a:pt x="3887" y="720"/>
                </a:lnTo>
                <a:lnTo>
                  <a:pt x="4442" y="551"/>
                </a:lnTo>
                <a:lnTo>
                  <a:pt x="5018" y="403"/>
                </a:lnTo>
                <a:lnTo>
                  <a:pt x="5656" y="275"/>
                </a:lnTo>
                <a:lnTo>
                  <a:pt x="6335" y="170"/>
                </a:lnTo>
                <a:lnTo>
                  <a:pt x="7075" y="85"/>
                </a:lnTo>
                <a:lnTo>
                  <a:pt x="7836" y="22"/>
                </a:lnTo>
                <a:lnTo>
                  <a:pt x="8679" y="0"/>
                </a:lnTo>
                <a:lnTo>
                  <a:pt x="9543" y="22"/>
                </a:lnTo>
                <a:lnTo>
                  <a:pt x="10489" y="64"/>
                </a:lnTo>
                <a:lnTo>
                  <a:pt x="11476" y="149"/>
                </a:lnTo>
                <a:lnTo>
                  <a:pt x="12505" y="255"/>
                </a:lnTo>
                <a:lnTo>
                  <a:pt x="13615" y="424"/>
                </a:lnTo>
                <a:lnTo>
                  <a:pt x="14767" y="657"/>
                </a:lnTo>
                <a:lnTo>
                  <a:pt x="15980" y="911"/>
                </a:lnTo>
                <a:lnTo>
                  <a:pt x="17276" y="1229"/>
                </a:lnTo>
                <a:lnTo>
                  <a:pt x="17276" y="1251"/>
                </a:lnTo>
                <a:lnTo>
                  <a:pt x="17276" y="1293"/>
                </a:lnTo>
                <a:lnTo>
                  <a:pt x="17276" y="1356"/>
                </a:lnTo>
                <a:lnTo>
                  <a:pt x="17276" y="1441"/>
                </a:lnTo>
                <a:lnTo>
                  <a:pt x="17276" y="1547"/>
                </a:lnTo>
                <a:lnTo>
                  <a:pt x="17276" y="1696"/>
                </a:lnTo>
                <a:lnTo>
                  <a:pt x="17276" y="1886"/>
                </a:ln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6"/>
          <p:cNvSpPr>
            <a:spLocks/>
          </p:cNvSpPr>
          <p:nvPr userDrawn="1"/>
        </p:nvSpPr>
        <p:spPr bwMode="auto">
          <a:xfrm>
            <a:off x="533400" y="322262"/>
            <a:ext cx="8610600" cy="1582738"/>
          </a:xfrm>
          <a:custGeom>
            <a:avLst/>
            <a:gdLst/>
            <a:ahLst/>
            <a:cxnLst>
              <a:cxn ang="0">
                <a:pos x="15096" y="1483"/>
              </a:cxn>
              <a:cxn ang="0">
                <a:pos x="12916" y="1017"/>
              </a:cxn>
              <a:cxn ang="0">
                <a:pos x="10921" y="699"/>
              </a:cxn>
              <a:cxn ang="0">
                <a:pos x="9132" y="551"/>
              </a:cxn>
              <a:cxn ang="0">
                <a:pos x="7528" y="509"/>
              </a:cxn>
              <a:cxn ang="0">
                <a:pos x="6109" y="593"/>
              </a:cxn>
              <a:cxn ang="0">
                <a:pos x="4874" y="762"/>
              </a:cxn>
              <a:cxn ang="0">
                <a:pos x="3785" y="996"/>
              </a:cxn>
              <a:cxn ang="0">
                <a:pos x="2859" y="1293"/>
              </a:cxn>
              <a:cxn ang="0">
                <a:pos x="2098" y="1610"/>
              </a:cxn>
              <a:cxn ang="0">
                <a:pos x="1440" y="1949"/>
              </a:cxn>
              <a:cxn ang="0">
                <a:pos x="947" y="2267"/>
              </a:cxn>
              <a:cxn ang="0">
                <a:pos x="556" y="2563"/>
              </a:cxn>
              <a:cxn ang="0">
                <a:pos x="267" y="2818"/>
              </a:cxn>
              <a:cxn ang="0">
                <a:pos x="83" y="3008"/>
              </a:cxn>
              <a:cxn ang="0">
                <a:pos x="0" y="3114"/>
              </a:cxn>
              <a:cxn ang="0">
                <a:pos x="0" y="3114"/>
              </a:cxn>
              <a:cxn ang="0">
                <a:pos x="83" y="2987"/>
              </a:cxn>
              <a:cxn ang="0">
                <a:pos x="247" y="2776"/>
              </a:cxn>
              <a:cxn ang="0">
                <a:pos x="515" y="2500"/>
              </a:cxn>
              <a:cxn ang="0">
                <a:pos x="885" y="2161"/>
              </a:cxn>
              <a:cxn ang="0">
                <a:pos x="1379" y="1780"/>
              </a:cxn>
              <a:cxn ang="0">
                <a:pos x="1995" y="1399"/>
              </a:cxn>
              <a:cxn ang="0">
                <a:pos x="2757" y="1017"/>
              </a:cxn>
              <a:cxn ang="0">
                <a:pos x="3661" y="678"/>
              </a:cxn>
              <a:cxn ang="0">
                <a:pos x="4731" y="381"/>
              </a:cxn>
              <a:cxn ang="0">
                <a:pos x="5985" y="170"/>
              </a:cxn>
              <a:cxn ang="0">
                <a:pos x="7404" y="42"/>
              </a:cxn>
              <a:cxn ang="0">
                <a:pos x="9009" y="22"/>
              </a:cxn>
              <a:cxn ang="0">
                <a:pos x="10818" y="127"/>
              </a:cxn>
              <a:cxn ang="0">
                <a:pos x="12834" y="403"/>
              </a:cxn>
              <a:cxn ang="0">
                <a:pos x="15075" y="868"/>
              </a:cxn>
              <a:cxn ang="0">
                <a:pos x="16289" y="1186"/>
              </a:cxn>
              <a:cxn ang="0">
                <a:pos x="16289" y="1271"/>
              </a:cxn>
              <a:cxn ang="0">
                <a:pos x="16289" y="1461"/>
              </a:cxn>
              <a:cxn ang="0">
                <a:pos x="16289" y="1780"/>
              </a:cxn>
            </a:cxnLst>
            <a:rect l="0" t="0" r="r" b="b"/>
            <a:pathLst>
              <a:path w="16289" h="3135">
                <a:moveTo>
                  <a:pt x="16289" y="1780"/>
                </a:moveTo>
                <a:lnTo>
                  <a:pt x="15096" y="1483"/>
                </a:lnTo>
                <a:lnTo>
                  <a:pt x="13985" y="1229"/>
                </a:lnTo>
                <a:lnTo>
                  <a:pt x="12916" y="1017"/>
                </a:lnTo>
                <a:lnTo>
                  <a:pt x="11888" y="826"/>
                </a:lnTo>
                <a:lnTo>
                  <a:pt x="10921" y="699"/>
                </a:lnTo>
                <a:lnTo>
                  <a:pt x="9996" y="615"/>
                </a:lnTo>
                <a:lnTo>
                  <a:pt x="9132" y="551"/>
                </a:lnTo>
                <a:lnTo>
                  <a:pt x="8309" y="509"/>
                </a:lnTo>
                <a:lnTo>
                  <a:pt x="7528" y="509"/>
                </a:lnTo>
                <a:lnTo>
                  <a:pt x="6808" y="551"/>
                </a:lnTo>
                <a:lnTo>
                  <a:pt x="6109" y="593"/>
                </a:lnTo>
                <a:lnTo>
                  <a:pt x="5471" y="678"/>
                </a:lnTo>
                <a:lnTo>
                  <a:pt x="4874" y="762"/>
                </a:lnTo>
                <a:lnTo>
                  <a:pt x="4319" y="868"/>
                </a:lnTo>
                <a:lnTo>
                  <a:pt x="3785" y="996"/>
                </a:lnTo>
                <a:lnTo>
                  <a:pt x="3312" y="1144"/>
                </a:lnTo>
                <a:lnTo>
                  <a:pt x="2859" y="1293"/>
                </a:lnTo>
                <a:lnTo>
                  <a:pt x="2468" y="1441"/>
                </a:lnTo>
                <a:lnTo>
                  <a:pt x="2098" y="1610"/>
                </a:lnTo>
                <a:lnTo>
                  <a:pt x="1748" y="1780"/>
                </a:lnTo>
                <a:lnTo>
                  <a:pt x="1440" y="1949"/>
                </a:lnTo>
                <a:lnTo>
                  <a:pt x="1172" y="2119"/>
                </a:lnTo>
                <a:lnTo>
                  <a:pt x="947" y="2267"/>
                </a:lnTo>
                <a:lnTo>
                  <a:pt x="720" y="2415"/>
                </a:lnTo>
                <a:lnTo>
                  <a:pt x="556" y="2563"/>
                </a:lnTo>
                <a:lnTo>
                  <a:pt x="391" y="2712"/>
                </a:lnTo>
                <a:lnTo>
                  <a:pt x="267" y="2818"/>
                </a:lnTo>
                <a:lnTo>
                  <a:pt x="165" y="2924"/>
                </a:lnTo>
                <a:lnTo>
                  <a:pt x="83" y="3008"/>
                </a:lnTo>
                <a:lnTo>
                  <a:pt x="41" y="3072"/>
                </a:lnTo>
                <a:lnTo>
                  <a:pt x="0" y="3114"/>
                </a:lnTo>
                <a:lnTo>
                  <a:pt x="0" y="3135"/>
                </a:lnTo>
                <a:lnTo>
                  <a:pt x="0" y="3114"/>
                </a:lnTo>
                <a:lnTo>
                  <a:pt x="21" y="3072"/>
                </a:lnTo>
                <a:lnTo>
                  <a:pt x="83" y="2987"/>
                </a:lnTo>
                <a:lnTo>
                  <a:pt x="144" y="2902"/>
                </a:lnTo>
                <a:lnTo>
                  <a:pt x="247" y="2776"/>
                </a:lnTo>
                <a:lnTo>
                  <a:pt x="370" y="2648"/>
                </a:lnTo>
                <a:lnTo>
                  <a:pt x="515" y="2500"/>
                </a:lnTo>
                <a:lnTo>
                  <a:pt x="679" y="2331"/>
                </a:lnTo>
                <a:lnTo>
                  <a:pt x="885" y="2161"/>
                </a:lnTo>
                <a:lnTo>
                  <a:pt x="1111" y="1970"/>
                </a:lnTo>
                <a:lnTo>
                  <a:pt x="1379" y="1780"/>
                </a:lnTo>
                <a:lnTo>
                  <a:pt x="1666" y="1589"/>
                </a:lnTo>
                <a:lnTo>
                  <a:pt x="1995" y="1399"/>
                </a:lnTo>
                <a:lnTo>
                  <a:pt x="2366" y="1207"/>
                </a:lnTo>
                <a:lnTo>
                  <a:pt x="2757" y="1017"/>
                </a:lnTo>
                <a:lnTo>
                  <a:pt x="3188" y="848"/>
                </a:lnTo>
                <a:lnTo>
                  <a:pt x="3661" y="678"/>
                </a:lnTo>
                <a:lnTo>
                  <a:pt x="4176" y="529"/>
                </a:lnTo>
                <a:lnTo>
                  <a:pt x="4731" y="381"/>
                </a:lnTo>
                <a:lnTo>
                  <a:pt x="5327" y="254"/>
                </a:lnTo>
                <a:lnTo>
                  <a:pt x="5985" y="170"/>
                </a:lnTo>
                <a:lnTo>
                  <a:pt x="6664" y="84"/>
                </a:lnTo>
                <a:lnTo>
                  <a:pt x="7404" y="42"/>
                </a:lnTo>
                <a:lnTo>
                  <a:pt x="8165" y="0"/>
                </a:lnTo>
                <a:lnTo>
                  <a:pt x="9009" y="22"/>
                </a:lnTo>
                <a:lnTo>
                  <a:pt x="9893" y="64"/>
                </a:lnTo>
                <a:lnTo>
                  <a:pt x="10818" y="127"/>
                </a:lnTo>
                <a:lnTo>
                  <a:pt x="11806" y="254"/>
                </a:lnTo>
                <a:lnTo>
                  <a:pt x="12834" y="403"/>
                </a:lnTo>
                <a:lnTo>
                  <a:pt x="13924" y="615"/>
                </a:lnTo>
                <a:lnTo>
                  <a:pt x="15075" y="868"/>
                </a:lnTo>
                <a:lnTo>
                  <a:pt x="16289" y="1165"/>
                </a:lnTo>
                <a:lnTo>
                  <a:pt x="16289" y="1186"/>
                </a:lnTo>
                <a:lnTo>
                  <a:pt x="16289" y="1229"/>
                </a:lnTo>
                <a:lnTo>
                  <a:pt x="16289" y="1271"/>
                </a:lnTo>
                <a:lnTo>
                  <a:pt x="16289" y="1355"/>
                </a:lnTo>
                <a:lnTo>
                  <a:pt x="16289" y="1461"/>
                </a:lnTo>
                <a:lnTo>
                  <a:pt x="16289" y="1610"/>
                </a:lnTo>
                <a:lnTo>
                  <a:pt x="16289" y="1780"/>
                </a:ln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p:nvPr userDrawn="1"/>
        </p:nvSpPr>
        <p:spPr>
          <a:xfrm>
            <a:off x="-10274" y="4572000"/>
            <a:ext cx="9154274" cy="2310441"/>
          </a:xfrm>
          <a:custGeom>
            <a:avLst/>
            <a:gdLst>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0 w 9154274"/>
              <a:gd name="connsiteY0" fmla="*/ 1202077 h 3049861"/>
              <a:gd name="connsiteX1" fmla="*/ 3996647 w 9154274"/>
              <a:gd name="connsiteY1" fmla="*/ 1890445 h 3049861"/>
              <a:gd name="connsiteX2" fmla="*/ 9154274 w 9154274"/>
              <a:gd name="connsiteY2" fmla="*/ 0 h 3049861"/>
              <a:gd name="connsiteX3" fmla="*/ 9154274 w 9154274"/>
              <a:gd name="connsiteY3" fmla="*/ 2476072 h 3049861"/>
              <a:gd name="connsiteX4" fmla="*/ 0 w 9154274"/>
              <a:gd name="connsiteY4" fmla="*/ 2455524 h 3049861"/>
              <a:gd name="connsiteX5" fmla="*/ 0 w 9154274"/>
              <a:gd name="connsiteY5" fmla="*/ 1202077 h 3049861"/>
              <a:gd name="connsiteX0" fmla="*/ 0 w 9154274"/>
              <a:gd name="connsiteY0" fmla="*/ 1202077 h 3049861"/>
              <a:gd name="connsiteX1" fmla="*/ 3996647 w 9154274"/>
              <a:gd name="connsiteY1" fmla="*/ 1890445 h 3049861"/>
              <a:gd name="connsiteX2" fmla="*/ 9154274 w 9154274"/>
              <a:gd name="connsiteY2" fmla="*/ 0 h 3049861"/>
              <a:gd name="connsiteX3" fmla="*/ 9154274 w 9154274"/>
              <a:gd name="connsiteY3" fmla="*/ 2476072 h 3049861"/>
              <a:gd name="connsiteX4" fmla="*/ 0 w 9154274"/>
              <a:gd name="connsiteY4" fmla="*/ 2455524 h 3049861"/>
              <a:gd name="connsiteX5" fmla="*/ 0 w 9154274"/>
              <a:gd name="connsiteY5" fmla="*/ 1202077 h 3049861"/>
              <a:gd name="connsiteX0" fmla="*/ 0 w 9154274"/>
              <a:gd name="connsiteY0" fmla="*/ 1202077 h 2885326"/>
              <a:gd name="connsiteX1" fmla="*/ 3996647 w 9154274"/>
              <a:gd name="connsiteY1" fmla="*/ 1890445 h 2885326"/>
              <a:gd name="connsiteX2" fmla="*/ 9154274 w 9154274"/>
              <a:gd name="connsiteY2" fmla="*/ 0 h 2885326"/>
              <a:gd name="connsiteX3" fmla="*/ 9154274 w 9154274"/>
              <a:gd name="connsiteY3" fmla="*/ 2476072 h 2885326"/>
              <a:gd name="connsiteX4" fmla="*/ 0 w 9154274"/>
              <a:gd name="connsiteY4" fmla="*/ 2455524 h 2885326"/>
              <a:gd name="connsiteX5" fmla="*/ 0 w 9154274"/>
              <a:gd name="connsiteY5" fmla="*/ 1202077 h 2885326"/>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4274" h="2476072">
                <a:moveTo>
                  <a:pt x="0" y="1202077"/>
                </a:moveTo>
                <a:cubicBezTo>
                  <a:pt x="875016" y="1451225"/>
                  <a:pt x="2273156" y="1880171"/>
                  <a:pt x="3996647" y="1890445"/>
                </a:cubicBezTo>
                <a:cubicBezTo>
                  <a:pt x="7798941" y="1960652"/>
                  <a:pt x="8793822" y="505146"/>
                  <a:pt x="9154274" y="0"/>
                </a:cubicBezTo>
                <a:lnTo>
                  <a:pt x="9154274" y="2476072"/>
                </a:lnTo>
                <a:lnTo>
                  <a:pt x="0" y="2455524"/>
                </a:lnTo>
                <a:cubicBezTo>
                  <a:pt x="3425" y="2027434"/>
                  <a:pt x="6849" y="1599344"/>
                  <a:pt x="0" y="1202077"/>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a:spLocks/>
          </p:cNvSpPr>
          <p:nvPr userDrawn="1"/>
        </p:nvSpPr>
        <p:spPr bwMode="auto">
          <a:xfrm flipV="1">
            <a:off x="0" y="4114800"/>
            <a:ext cx="8991600" cy="38100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9"/>
          <p:cNvSpPr>
            <a:spLocks/>
          </p:cNvSpPr>
          <p:nvPr userDrawn="1"/>
        </p:nvSpPr>
        <p:spPr bwMode="auto">
          <a:xfrm flipV="1">
            <a:off x="0" y="4571999"/>
            <a:ext cx="9144000" cy="3251199"/>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F2618-C234-4528-BB60-72360CB0937F}" type="datetimeFigureOut">
              <a:rPr lang="en-US" smtClean="0"/>
              <a:pPr/>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F2618-C234-4528-BB60-72360CB0937F}"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F2618-C234-4528-BB60-72360CB0937F}"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188646-8CEC-4AE4-B1E7-ADF9D885FD96}"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188646-8CEC-4AE4-B1E7-ADF9D885FD96}" type="datetimeFigureOut">
              <a:rPr lang="en-US" smtClean="0"/>
              <a:pPr/>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188646-8CEC-4AE4-B1E7-ADF9D885FD96}" type="datetimeFigureOut">
              <a:rPr lang="en-US" smtClean="0"/>
              <a:pPr/>
              <a:t>4/28/2014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188646-8CEC-4AE4-B1E7-ADF9D885FD96}" type="datetimeFigureOut">
              <a:rPr lang="en-US" smtClean="0"/>
              <a:pPr/>
              <a:t>4/28/2014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88646-8CEC-4AE4-B1E7-ADF9D885FD96}" type="datetimeFigureOut">
              <a:rPr lang="en-US" smtClean="0"/>
              <a:pPr/>
              <a:t>4/28/2014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188646-8CEC-4AE4-B1E7-ADF9D885FD96}" type="datetimeFigureOut">
              <a:rPr lang="en-US" smtClean="0"/>
              <a:pPr/>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188646-8CEC-4AE4-B1E7-ADF9D885FD96}" type="datetimeFigureOut">
              <a:rPr lang="en-US" smtClean="0"/>
              <a:pPr/>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88646-8CEC-4AE4-B1E7-ADF9D885FD96}" type="datetimeFigureOut">
              <a:rPr lang="en-US" smtClean="0"/>
              <a:pPr/>
              <a:t>4/28/2014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F81E8-6DE5-4C92-89BE-5D6CD56A8B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600" kern="1200">
          <a:solidFill>
            <a:schemeClr val="accent3">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FF2618-C234-4528-BB60-72360CB0937F}" type="datetimeFigureOut">
              <a:rPr lang="en-US" smtClean="0"/>
              <a:pPr/>
              <a:t>4/28/2014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69FB6-8607-469E-84BB-4E9214D062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828800"/>
            <a:ext cx="8534400" cy="663833"/>
          </a:xfrm>
        </p:spPr>
        <p:txBody>
          <a:bodyPr>
            <a:normAutofit fontScale="90000"/>
          </a:bodyPr>
          <a:lstStyle/>
          <a:p>
            <a:pPr algn="ctr"/>
            <a:r>
              <a:rPr lang="en-US" dirty="0" smtClean="0">
                <a:solidFill>
                  <a:schemeClr val="accent4">
                    <a:lumMod val="20000"/>
                    <a:lumOff val="80000"/>
                  </a:schemeClr>
                </a:solidFill>
              </a:rPr>
              <a:t>KTI Technology Professional Development</a:t>
            </a:r>
            <a:br>
              <a:rPr lang="en-US" dirty="0" smtClean="0">
                <a:solidFill>
                  <a:schemeClr val="accent4">
                    <a:lumMod val="20000"/>
                    <a:lumOff val="80000"/>
                  </a:schemeClr>
                </a:solidFill>
              </a:rPr>
            </a:br>
            <a:endParaRPr lang="en-US" dirty="0" smtClean="0">
              <a:solidFill>
                <a:schemeClr val="accent4">
                  <a:lumMod val="20000"/>
                  <a:lumOff val="80000"/>
                </a:schemeClr>
              </a:solidFill>
            </a:endParaRPr>
          </a:p>
        </p:txBody>
      </p:sp>
      <p:sp>
        <p:nvSpPr>
          <p:cNvPr id="3" name="Subtitle 2"/>
          <p:cNvSpPr>
            <a:spLocks noGrp="1"/>
          </p:cNvSpPr>
          <p:nvPr>
            <p:ph type="subTitle" idx="1"/>
          </p:nvPr>
        </p:nvSpPr>
        <p:spPr>
          <a:xfrm>
            <a:off x="685800" y="2286000"/>
            <a:ext cx="7772400" cy="461665"/>
          </a:xfrm>
        </p:spPr>
        <p:txBody>
          <a:bodyPr>
            <a:normAutofit/>
          </a:bodyPr>
          <a:lstStyle/>
          <a:p>
            <a:pPr algn="ctr"/>
            <a:r>
              <a:rPr lang="en-US" b="1" dirty="0" smtClean="0">
                <a:solidFill>
                  <a:schemeClr val="accent4">
                    <a:lumMod val="60000"/>
                    <a:lumOff val="40000"/>
                  </a:schemeClr>
                </a:solidFill>
              </a:rPr>
              <a:t>Jessica L Barron, MA</a:t>
            </a:r>
            <a:endParaRPr lang="en-US" b="1" dirty="0">
              <a:solidFill>
                <a:schemeClr val="accent4">
                  <a:lumMod val="60000"/>
                  <a:lumOff val="40000"/>
                </a:schemeClr>
              </a:solidFill>
            </a:endParaRPr>
          </a:p>
        </p:txBody>
      </p:sp>
      <p:sp>
        <p:nvSpPr>
          <p:cNvPr id="4" name="Rectangle 3"/>
          <p:cNvSpPr/>
          <p:nvPr/>
        </p:nvSpPr>
        <p:spPr>
          <a:xfrm>
            <a:off x="0" y="3962400"/>
            <a:ext cx="9144000" cy="1200329"/>
          </a:xfrm>
          <a:prstGeom prst="rect">
            <a:avLst/>
          </a:prstGeom>
        </p:spPr>
        <p:txBody>
          <a:bodyPr wrap="square">
            <a:spAutoFit/>
          </a:bodyPr>
          <a:lstStyle/>
          <a:p>
            <a:pPr algn="ctr"/>
            <a:r>
              <a:rPr lang="en-US" sz="2400" dirty="0" smtClean="0">
                <a:solidFill>
                  <a:schemeClr val="bg1"/>
                </a:solidFill>
                <a:latin typeface="+mj-lt"/>
              </a:rPr>
              <a:t>GDIT 709</a:t>
            </a:r>
          </a:p>
          <a:p>
            <a:pPr algn="ctr"/>
            <a:r>
              <a:rPr lang="en-US" sz="2400" dirty="0" smtClean="0">
                <a:solidFill>
                  <a:schemeClr val="bg1"/>
                </a:solidFill>
                <a:latin typeface="+mj-lt"/>
              </a:rPr>
              <a:t>Instructional Program Development</a:t>
            </a:r>
          </a:p>
          <a:p>
            <a:pPr algn="ctr"/>
            <a:r>
              <a:rPr lang="en-US" sz="2400" dirty="0" smtClean="0">
                <a:solidFill>
                  <a:schemeClr val="bg1"/>
                </a:solidFill>
                <a:latin typeface="+mj-lt"/>
              </a:rPr>
              <a:t>Jonathan </a:t>
            </a:r>
            <a:r>
              <a:rPr lang="en-US" sz="2400" dirty="0" err="1" smtClean="0">
                <a:solidFill>
                  <a:schemeClr val="bg1"/>
                </a:solidFill>
                <a:latin typeface="+mj-lt"/>
              </a:rPr>
              <a:t>Barkand</a:t>
            </a:r>
            <a:endParaRPr lang="en-US" sz="2400" dirty="0">
              <a:solidFill>
                <a:schemeClr val="bg1"/>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accent3">
                    <a:lumMod val="50000"/>
                  </a:schemeClr>
                </a:solidFill>
              </a:rPr>
              <a:t>Prototype</a:t>
            </a:r>
            <a:br>
              <a:rPr lang="en-US" b="1" dirty="0" smtClean="0">
                <a:solidFill>
                  <a:schemeClr val="accent3">
                    <a:lumMod val="50000"/>
                  </a:schemeClr>
                </a:solidFill>
              </a:rPr>
            </a:br>
            <a:r>
              <a:rPr lang="en-US" b="1" dirty="0" smtClean="0">
                <a:solidFill>
                  <a:schemeClr val="accent3">
                    <a:lumMod val="50000"/>
                  </a:schemeClr>
                </a:solidFill>
              </a:rPr>
              <a:t>Assessment</a:t>
            </a:r>
            <a:endParaRPr lang="en-US" b="1" dirty="0">
              <a:solidFill>
                <a:schemeClr val="accent3">
                  <a:lumMod val="50000"/>
                </a:schemeClr>
              </a:solidFill>
            </a:endParaRPr>
          </a:p>
        </p:txBody>
      </p:sp>
      <p:sp>
        <p:nvSpPr>
          <p:cNvPr id="5" name="Content Placeholder 4"/>
          <p:cNvSpPr>
            <a:spLocks noGrp="1"/>
          </p:cNvSpPr>
          <p:nvPr>
            <p:ph idx="1"/>
          </p:nvPr>
        </p:nvSpPr>
        <p:spPr>
          <a:xfrm>
            <a:off x="457200" y="1752600"/>
            <a:ext cx="4495800" cy="4373563"/>
          </a:xfrm>
        </p:spPr>
        <p:txBody>
          <a:bodyPr>
            <a:normAutofit/>
          </a:bodyPr>
          <a:lstStyle/>
          <a:p>
            <a:r>
              <a:rPr lang="en-US" sz="2800" dirty="0" smtClean="0"/>
              <a:t>Feedback will be collected after each module</a:t>
            </a:r>
          </a:p>
          <a:p>
            <a:r>
              <a:rPr lang="en-US" sz="2800" dirty="0" smtClean="0"/>
              <a:t>A training assessment tool (right) will be distributed, filled out and then collected</a:t>
            </a:r>
          </a:p>
          <a:p>
            <a:r>
              <a:rPr lang="en-US" sz="2800" dirty="0" smtClean="0"/>
              <a:t>Results will be compiled and analyzed</a:t>
            </a:r>
            <a:endParaRPr lang="en-US" sz="2800" dirty="0"/>
          </a:p>
        </p:txBody>
      </p:sp>
      <p:pic>
        <p:nvPicPr>
          <p:cNvPr id="1027" name="Picture 3"/>
          <p:cNvPicPr>
            <a:picLocks noChangeAspect="1" noChangeArrowheads="1"/>
          </p:cNvPicPr>
          <p:nvPr/>
        </p:nvPicPr>
        <p:blipFill>
          <a:blip r:embed="rId2" cstate="print"/>
          <a:srcRect/>
          <a:stretch>
            <a:fillRect/>
          </a:stretch>
        </p:blipFill>
        <p:spPr bwMode="auto">
          <a:xfrm>
            <a:off x="4953000" y="1752600"/>
            <a:ext cx="3284761" cy="4298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3">
                    <a:lumMod val="50000"/>
                  </a:schemeClr>
                </a:solidFill>
              </a:rPr>
              <a:t>Summative Assessment</a:t>
            </a:r>
            <a:endParaRPr lang="en-US" b="1" dirty="0">
              <a:solidFill>
                <a:schemeClr val="accent3">
                  <a:lumMod val="50000"/>
                </a:schemeClr>
              </a:solidFill>
            </a:endParaRPr>
          </a:p>
        </p:txBody>
      </p:sp>
      <p:sp>
        <p:nvSpPr>
          <p:cNvPr id="3" name="Content Placeholder 2"/>
          <p:cNvSpPr>
            <a:spLocks noGrp="1"/>
          </p:cNvSpPr>
          <p:nvPr>
            <p:ph idx="1"/>
          </p:nvPr>
        </p:nvSpPr>
        <p:spPr/>
        <p:txBody>
          <a:bodyPr>
            <a:normAutofit/>
          </a:bodyPr>
          <a:lstStyle/>
          <a:p>
            <a:r>
              <a:rPr lang="en-US" b="1" dirty="0" smtClean="0">
                <a:solidFill>
                  <a:schemeClr val="accent3">
                    <a:lumMod val="75000"/>
                  </a:schemeClr>
                </a:solidFill>
              </a:rPr>
              <a:t>Congruence analysis: </a:t>
            </a:r>
            <a:r>
              <a:rPr lang="en-US" dirty="0" smtClean="0"/>
              <a:t>Verification of data by using more than one assessment instrument to measure performance</a:t>
            </a:r>
            <a:endParaRPr lang="en-US" dirty="0" smtClean="0">
              <a:solidFill>
                <a:schemeClr val="accent3">
                  <a:lumMod val="75000"/>
                </a:schemeClr>
              </a:solidFill>
            </a:endParaRPr>
          </a:p>
          <a:p>
            <a:r>
              <a:rPr lang="en-US" b="1" dirty="0" smtClean="0">
                <a:solidFill>
                  <a:schemeClr val="accent3">
                    <a:lumMod val="75000"/>
                  </a:schemeClr>
                </a:solidFill>
              </a:rPr>
              <a:t>Content analysis</a:t>
            </a:r>
            <a:r>
              <a:rPr lang="en-US" dirty="0" smtClean="0">
                <a:solidFill>
                  <a:schemeClr val="accent3">
                    <a:lumMod val="75000"/>
                  </a:schemeClr>
                </a:solidFill>
              </a:rPr>
              <a:t>: </a:t>
            </a:r>
            <a:r>
              <a:rPr lang="en-US" dirty="0" smtClean="0"/>
              <a:t>Objective evaluation of the content presented within the modules</a:t>
            </a:r>
            <a:endParaRPr lang="en-US" dirty="0" smtClean="0">
              <a:solidFill>
                <a:schemeClr val="accent3">
                  <a:lumMod val="75000"/>
                </a:schemeClr>
              </a:solidFill>
            </a:endParaRPr>
          </a:p>
          <a:p>
            <a:r>
              <a:rPr lang="en-US" b="1" dirty="0" smtClean="0">
                <a:solidFill>
                  <a:schemeClr val="accent3">
                    <a:lumMod val="75000"/>
                  </a:schemeClr>
                </a:solidFill>
              </a:rPr>
              <a:t>Design analysis</a:t>
            </a:r>
            <a:r>
              <a:rPr lang="en-US" dirty="0" smtClean="0">
                <a:solidFill>
                  <a:schemeClr val="accent3">
                    <a:lumMod val="75000"/>
                  </a:schemeClr>
                </a:solidFill>
              </a:rPr>
              <a:t>: </a:t>
            </a:r>
            <a:r>
              <a:rPr lang="en-US" dirty="0" smtClean="0"/>
              <a:t>Evaluation of the design principles employed in the modules</a:t>
            </a:r>
            <a:endParaRPr lang="en-US" dirty="0" smtClean="0">
              <a:solidFill>
                <a:schemeClr val="accent3">
                  <a:lumMod val="75000"/>
                </a:schemeClr>
              </a:solidFill>
            </a:endParaRPr>
          </a:p>
          <a:p>
            <a:r>
              <a:rPr lang="en-US" b="1" dirty="0" smtClean="0">
                <a:solidFill>
                  <a:schemeClr val="accent3">
                    <a:lumMod val="75000"/>
                  </a:schemeClr>
                </a:solidFill>
              </a:rPr>
              <a:t>Feasibility analysis</a:t>
            </a:r>
            <a:r>
              <a:rPr lang="en-US" dirty="0" smtClean="0">
                <a:solidFill>
                  <a:schemeClr val="accent3">
                    <a:lumMod val="75000"/>
                  </a:schemeClr>
                </a:solidFill>
              </a:rPr>
              <a:t>: </a:t>
            </a:r>
            <a:r>
              <a:rPr lang="en-US" dirty="0" smtClean="0"/>
              <a:t>Strength and weaknesses of the program is assessed and the resources available to make the program succeed are considered</a:t>
            </a:r>
            <a:endParaRPr lang="en-US"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3">
                    <a:lumMod val="50000"/>
                  </a:schemeClr>
                </a:solidFill>
              </a:rPr>
              <a:t>Field Trial</a:t>
            </a:r>
            <a:endParaRPr lang="en-US" b="1" dirty="0">
              <a:solidFill>
                <a:schemeClr val="accent3">
                  <a:lumMod val="50000"/>
                </a:schemeClr>
              </a:solidFill>
            </a:endParaRPr>
          </a:p>
        </p:txBody>
      </p:sp>
      <p:sp>
        <p:nvSpPr>
          <p:cNvPr id="3" name="Content Placeholder 2"/>
          <p:cNvSpPr>
            <a:spLocks noGrp="1"/>
          </p:cNvSpPr>
          <p:nvPr>
            <p:ph idx="1"/>
          </p:nvPr>
        </p:nvSpPr>
        <p:spPr/>
        <p:txBody>
          <a:bodyPr>
            <a:normAutofit/>
          </a:bodyPr>
          <a:lstStyle/>
          <a:p>
            <a:r>
              <a:rPr lang="en-US" b="1" dirty="0" smtClean="0">
                <a:solidFill>
                  <a:schemeClr val="accent3">
                    <a:lumMod val="75000"/>
                  </a:schemeClr>
                </a:solidFill>
              </a:rPr>
              <a:t>Planning/Preparation</a:t>
            </a:r>
            <a:r>
              <a:rPr lang="en-US" dirty="0" smtClean="0">
                <a:solidFill>
                  <a:schemeClr val="accent3">
                    <a:lumMod val="75000"/>
                  </a:schemeClr>
                </a:solidFill>
              </a:rPr>
              <a:t>: Summaries and introduction of the online modules will be created</a:t>
            </a:r>
          </a:p>
          <a:p>
            <a:r>
              <a:rPr lang="en-US" b="1" dirty="0" smtClean="0">
                <a:solidFill>
                  <a:schemeClr val="accent3">
                    <a:lumMod val="75000"/>
                  </a:schemeClr>
                </a:solidFill>
              </a:rPr>
              <a:t>Implement/Collect Data:  </a:t>
            </a:r>
            <a:r>
              <a:rPr lang="en-US" dirty="0" smtClean="0">
                <a:solidFill>
                  <a:schemeClr val="accent3">
                    <a:lumMod val="75000"/>
                  </a:schemeClr>
                </a:solidFill>
              </a:rPr>
              <a:t>Assessments will be completed and analyzed</a:t>
            </a:r>
          </a:p>
          <a:p>
            <a:r>
              <a:rPr lang="en-US" b="1" dirty="0" smtClean="0">
                <a:solidFill>
                  <a:schemeClr val="accent3">
                    <a:lumMod val="75000"/>
                  </a:schemeClr>
                </a:solidFill>
              </a:rPr>
              <a:t>Summarize and Analyze Data</a:t>
            </a:r>
            <a:r>
              <a:rPr lang="en-US" dirty="0" smtClean="0">
                <a:solidFill>
                  <a:schemeClr val="accent3">
                    <a:lumMod val="75000"/>
                  </a:schemeClr>
                </a:solidFill>
              </a:rPr>
              <a:t>: Results will be calculated and appropriate changes will be made</a:t>
            </a:r>
          </a:p>
          <a:p>
            <a:r>
              <a:rPr lang="en-US" b="1" dirty="0" smtClean="0">
                <a:solidFill>
                  <a:schemeClr val="accent3">
                    <a:lumMod val="75000"/>
                  </a:schemeClr>
                </a:solidFill>
              </a:rPr>
              <a:t>Reporting Results: </a:t>
            </a:r>
            <a:r>
              <a:rPr lang="en-US" dirty="0" smtClean="0">
                <a:solidFill>
                  <a:schemeClr val="accent3">
                    <a:lumMod val="75000"/>
                  </a:schemeClr>
                </a:solidFill>
              </a:rPr>
              <a:t>Results will be compiled and reported</a:t>
            </a:r>
          </a:p>
          <a:p>
            <a:endParaRPr lang="en-US" dirty="0" smtClean="0">
              <a:solidFill>
                <a:schemeClr val="accent3">
                  <a:lumMod val="75000"/>
                </a:schemeClr>
              </a:solidFill>
            </a:endParaRPr>
          </a:p>
          <a:p>
            <a:endParaRPr lang="en-US" dirty="0" smtClean="0">
              <a:solidFill>
                <a:schemeClr val="accent3">
                  <a:lumMod val="75000"/>
                </a:schemeClr>
              </a:solidFill>
            </a:endParaRPr>
          </a:p>
          <a:p>
            <a:pPr>
              <a:buNone/>
            </a:pPr>
            <a:endParaRPr lang="en-US"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3">
                    <a:lumMod val="50000"/>
                  </a:schemeClr>
                </a:solidFill>
              </a:rPr>
              <a:t>Conclusion</a:t>
            </a:r>
            <a:endParaRPr lang="en-US" b="1" dirty="0">
              <a:solidFill>
                <a:schemeClr val="accent3">
                  <a:lumMod val="50000"/>
                </a:schemeClr>
              </a:solidFill>
            </a:endParaRPr>
          </a:p>
        </p:txBody>
      </p:sp>
      <p:sp>
        <p:nvSpPr>
          <p:cNvPr id="3" name="Content Placeholder 2"/>
          <p:cNvSpPr>
            <a:spLocks noGrp="1"/>
          </p:cNvSpPr>
          <p:nvPr>
            <p:ph idx="1"/>
          </p:nvPr>
        </p:nvSpPr>
        <p:spPr/>
        <p:txBody>
          <a:bodyPr/>
          <a:lstStyle/>
          <a:p>
            <a:pPr algn="ctr">
              <a:buNone/>
            </a:pPr>
            <a:endParaRPr lang="en-US" sz="3200" dirty="0" smtClean="0">
              <a:solidFill>
                <a:schemeClr val="accent3">
                  <a:lumMod val="75000"/>
                </a:schemeClr>
              </a:solidFill>
            </a:endParaRPr>
          </a:p>
          <a:p>
            <a:pPr algn="ctr">
              <a:buNone/>
            </a:pPr>
            <a:r>
              <a:rPr lang="en-US" sz="3200" dirty="0" smtClean="0">
                <a:solidFill>
                  <a:schemeClr val="accent3">
                    <a:lumMod val="75000"/>
                  </a:schemeClr>
                </a:solidFill>
              </a:rPr>
              <a:t>“A great leader's courage to fulfill his vision </a:t>
            </a:r>
            <a:br>
              <a:rPr lang="en-US" sz="3200" dirty="0" smtClean="0">
                <a:solidFill>
                  <a:schemeClr val="accent3">
                    <a:lumMod val="75000"/>
                  </a:schemeClr>
                </a:solidFill>
              </a:rPr>
            </a:br>
            <a:r>
              <a:rPr lang="en-US" sz="3200" dirty="0" smtClean="0">
                <a:solidFill>
                  <a:schemeClr val="accent3">
                    <a:lumMod val="75000"/>
                  </a:schemeClr>
                </a:solidFill>
              </a:rPr>
              <a:t>comes from passion, not position.”</a:t>
            </a:r>
            <a:br>
              <a:rPr lang="en-US" sz="3200" dirty="0" smtClean="0">
                <a:solidFill>
                  <a:schemeClr val="accent3">
                    <a:lumMod val="75000"/>
                  </a:schemeClr>
                </a:solidFill>
              </a:rPr>
            </a:br>
            <a:r>
              <a:rPr lang="en-US" sz="3200" dirty="0" smtClean="0">
                <a:solidFill>
                  <a:schemeClr val="accent3">
                    <a:lumMod val="75000"/>
                  </a:schemeClr>
                </a:solidFill>
              </a:rPr>
              <a:t>~John Maxwell </a:t>
            </a:r>
          </a:p>
          <a:p>
            <a:pPr>
              <a:buNone/>
            </a:pPr>
            <a:endParaRPr lang="en-US"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3">
                    <a:lumMod val="50000"/>
                  </a:schemeClr>
                </a:solidFill>
              </a:rPr>
              <a:t>Research</a:t>
            </a:r>
            <a:endParaRPr lang="en-US" b="1" dirty="0">
              <a:solidFill>
                <a:schemeClr val="accent3">
                  <a:lumMod val="50000"/>
                </a:schemeClr>
              </a:solidFill>
            </a:endParaRPr>
          </a:p>
        </p:txBody>
      </p:sp>
      <p:sp>
        <p:nvSpPr>
          <p:cNvPr id="3" name="Content Placeholder 2"/>
          <p:cNvSpPr>
            <a:spLocks noGrp="1"/>
          </p:cNvSpPr>
          <p:nvPr>
            <p:ph idx="1"/>
          </p:nvPr>
        </p:nvSpPr>
        <p:spPr/>
        <p:txBody>
          <a:bodyPr/>
          <a:lstStyle/>
          <a:p>
            <a:pPr>
              <a:buNone/>
            </a:pPr>
            <a:r>
              <a:rPr lang="en-US" dirty="0" smtClean="0">
                <a:solidFill>
                  <a:schemeClr val="accent3">
                    <a:lumMod val="75000"/>
                  </a:schemeClr>
                </a:solidFill>
              </a:rPr>
              <a:t>Rhodes, C., &amp; </a:t>
            </a:r>
            <a:r>
              <a:rPr lang="en-US" dirty="0" err="1" smtClean="0">
                <a:solidFill>
                  <a:schemeClr val="accent3">
                    <a:lumMod val="75000"/>
                  </a:schemeClr>
                </a:solidFill>
              </a:rPr>
              <a:t>Goveia</a:t>
            </a:r>
            <a:r>
              <a:rPr lang="en-US" dirty="0" smtClean="0">
                <a:solidFill>
                  <a:schemeClr val="accent3">
                    <a:lumMod val="75000"/>
                  </a:schemeClr>
                </a:solidFill>
              </a:rPr>
              <a:t>, W. (2002). Faculty training initiative at the </a:t>
            </a:r>
            <a:r>
              <a:rPr lang="en-US" dirty="0" err="1" smtClean="0">
                <a:solidFill>
                  <a:schemeClr val="accent3">
                    <a:lumMod val="75000"/>
                  </a:schemeClr>
                </a:solidFill>
              </a:rPr>
              <a:t>indiana</a:t>
            </a:r>
            <a:r>
              <a:rPr lang="en-US" dirty="0" smtClean="0">
                <a:solidFill>
                  <a:schemeClr val="accent3">
                    <a:lumMod val="75000"/>
                  </a:schemeClr>
                </a:solidFill>
              </a:rPr>
              <a:t> university school of education: a participative effort. Proceedings of the 30th Annual ACM SIGUCCS Conference on User Services, New York,  114-121. </a:t>
            </a:r>
            <a:r>
              <a:rPr lang="en-US" dirty="0" err="1" smtClean="0">
                <a:solidFill>
                  <a:schemeClr val="accent3">
                    <a:lumMod val="75000"/>
                  </a:schemeClr>
                </a:solidFill>
              </a:rPr>
              <a:t>doi</a:t>
            </a:r>
            <a:r>
              <a:rPr lang="en-US" dirty="0" smtClean="0">
                <a:solidFill>
                  <a:schemeClr val="accent3">
                    <a:lumMod val="75000"/>
                  </a:schemeClr>
                </a:solidFill>
              </a:rPr>
              <a:t>: 10.1145/588646.588671</a:t>
            </a:r>
          </a:p>
          <a:p>
            <a:pPr>
              <a:buNone/>
            </a:pPr>
            <a:r>
              <a:rPr lang="en-US" dirty="0" smtClean="0">
                <a:solidFill>
                  <a:schemeClr val="accent3">
                    <a:lumMod val="75000"/>
                  </a:schemeClr>
                </a:solidFill>
              </a:rPr>
              <a:t>Putman, L., &amp; Wills, B. (2002). A new direction: improved methods for marketing faculty and staff technology training. Proceedings of the 30th Annual ACM SIGUCCS Conference on User Services, New York, 103-105. </a:t>
            </a:r>
            <a:r>
              <a:rPr lang="en-US" dirty="0" err="1" smtClean="0">
                <a:solidFill>
                  <a:schemeClr val="accent3">
                    <a:lumMod val="75000"/>
                  </a:schemeClr>
                </a:solidFill>
              </a:rPr>
              <a:t>doi</a:t>
            </a:r>
            <a:r>
              <a:rPr lang="en-US" dirty="0" smtClean="0">
                <a:solidFill>
                  <a:schemeClr val="accent3">
                    <a:lumMod val="75000"/>
                  </a:schemeClr>
                </a:solidFill>
              </a:rPr>
              <a:t>: 10.1145/588646.588668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lumMod val="50000"/>
                  </a:schemeClr>
                </a:solidFill>
              </a:rPr>
              <a:t>Overview</a:t>
            </a:r>
            <a:endParaRPr lang="en-US" b="1" dirty="0">
              <a:solidFill>
                <a:schemeClr val="accent3">
                  <a:lumMod val="50000"/>
                </a:schemeClr>
              </a:solidFill>
            </a:endParaRPr>
          </a:p>
        </p:txBody>
      </p:sp>
      <p:sp>
        <p:nvSpPr>
          <p:cNvPr id="3" name="Content Placeholder 2"/>
          <p:cNvSpPr>
            <a:spLocks noGrp="1"/>
          </p:cNvSpPr>
          <p:nvPr>
            <p:ph idx="1"/>
          </p:nvPr>
        </p:nvSpPr>
        <p:spPr/>
        <p:txBody>
          <a:bodyPr>
            <a:normAutofit/>
          </a:bodyPr>
          <a:lstStyle/>
          <a:p>
            <a:pPr>
              <a:buNone/>
            </a:pPr>
            <a:r>
              <a:rPr lang="en-US" dirty="0" smtClean="0">
                <a:solidFill>
                  <a:schemeClr val="accent3">
                    <a:lumMod val="75000"/>
                  </a:schemeClr>
                </a:solidFill>
              </a:rPr>
              <a:t> </a:t>
            </a:r>
          </a:p>
          <a:p>
            <a:r>
              <a:rPr lang="en-US" sz="4000" dirty="0" smtClean="0">
                <a:solidFill>
                  <a:schemeClr val="accent3">
                    <a:lumMod val="75000"/>
                  </a:schemeClr>
                </a:solidFill>
              </a:rPr>
              <a:t>Description of Program</a:t>
            </a:r>
          </a:p>
          <a:p>
            <a:r>
              <a:rPr lang="en-US" sz="4000" dirty="0" smtClean="0">
                <a:solidFill>
                  <a:schemeClr val="accent3">
                    <a:lumMod val="75000"/>
                  </a:schemeClr>
                </a:solidFill>
              </a:rPr>
              <a:t>Instructional Strategy</a:t>
            </a:r>
          </a:p>
          <a:p>
            <a:r>
              <a:rPr lang="en-US" sz="4000" dirty="0" smtClean="0">
                <a:solidFill>
                  <a:schemeClr val="accent3">
                    <a:lumMod val="75000"/>
                  </a:schemeClr>
                </a:solidFill>
              </a:rPr>
              <a:t>Prototype</a:t>
            </a:r>
          </a:p>
          <a:p>
            <a:r>
              <a:rPr lang="en-US" sz="4000" dirty="0" smtClean="0">
                <a:solidFill>
                  <a:schemeClr val="accent3">
                    <a:lumMod val="75000"/>
                  </a:schemeClr>
                </a:solidFill>
              </a:rPr>
              <a:t>Summative Assessment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lumMod val="50000"/>
                  </a:schemeClr>
                </a:solidFill>
              </a:rPr>
              <a:t>Description of Program</a:t>
            </a:r>
            <a:endParaRPr lang="en-US" b="1" dirty="0">
              <a:solidFill>
                <a:schemeClr val="accent3">
                  <a:lumMod val="50000"/>
                </a:schemeClr>
              </a:solidFill>
            </a:endParaRPr>
          </a:p>
        </p:txBody>
      </p:sp>
      <p:sp>
        <p:nvSpPr>
          <p:cNvPr id="3" name="Content Placeholder 2"/>
          <p:cNvSpPr>
            <a:spLocks noGrp="1"/>
          </p:cNvSpPr>
          <p:nvPr>
            <p:ph idx="1"/>
          </p:nvPr>
        </p:nvSpPr>
        <p:spPr/>
        <p:txBody>
          <a:bodyPr>
            <a:normAutofit/>
          </a:bodyPr>
          <a:lstStyle/>
          <a:p>
            <a:r>
              <a:rPr lang="en-US" dirty="0" smtClean="0">
                <a:solidFill>
                  <a:schemeClr val="accent3">
                    <a:lumMod val="75000"/>
                  </a:schemeClr>
                </a:solidFill>
              </a:rPr>
              <a:t>The faculty of KTI does not have adequate training available for the integration of technology into their classrooms.  </a:t>
            </a:r>
          </a:p>
          <a:p>
            <a:r>
              <a:rPr lang="en-US" dirty="0" smtClean="0">
                <a:solidFill>
                  <a:schemeClr val="accent3">
                    <a:lumMod val="75000"/>
                  </a:schemeClr>
                </a:solidFill>
              </a:rPr>
              <a:t>Training modules will provide concrete examples of how to use technology in the classroom and in lab settings.</a:t>
            </a:r>
          </a:p>
          <a:p>
            <a:r>
              <a:rPr lang="en-US" dirty="0" smtClean="0">
                <a:solidFill>
                  <a:schemeClr val="accent3">
                    <a:lumMod val="75000"/>
                  </a:schemeClr>
                </a:solidFill>
              </a:rPr>
              <a:t>The purpose of the program is to provide the following:</a:t>
            </a:r>
          </a:p>
          <a:p>
            <a:pPr lvl="1"/>
            <a:r>
              <a:rPr lang="en-US" dirty="0" smtClean="0">
                <a:solidFill>
                  <a:schemeClr val="accent3">
                    <a:lumMod val="75000"/>
                  </a:schemeClr>
                </a:solidFill>
              </a:rPr>
              <a:t>Needs assessment</a:t>
            </a:r>
          </a:p>
          <a:p>
            <a:pPr lvl="1"/>
            <a:r>
              <a:rPr lang="en-US" dirty="0" smtClean="0">
                <a:solidFill>
                  <a:schemeClr val="accent3">
                    <a:lumMod val="75000"/>
                  </a:schemeClr>
                </a:solidFill>
              </a:rPr>
              <a:t>Training on current  and new technologies</a:t>
            </a:r>
          </a:p>
          <a:p>
            <a:pPr lvl="1"/>
            <a:r>
              <a:rPr lang="en-US" dirty="0" smtClean="0">
                <a:solidFill>
                  <a:schemeClr val="accent3">
                    <a:lumMod val="75000"/>
                  </a:schemeClr>
                </a:solidFill>
              </a:rPr>
              <a:t>Support for current  and new technologies</a:t>
            </a:r>
          </a:p>
          <a:p>
            <a:pPr lvl="1"/>
            <a:r>
              <a:rPr lang="en-US" dirty="0" smtClean="0">
                <a:solidFill>
                  <a:schemeClr val="accent3">
                    <a:lumMod val="75000"/>
                  </a:schemeClr>
                </a:solidFill>
              </a:rPr>
              <a:t>Specific in-class examples</a:t>
            </a:r>
            <a:endParaRPr lang="en-US"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3">
                    <a:lumMod val="50000"/>
                  </a:schemeClr>
                </a:solidFill>
              </a:rPr>
              <a:t>Description of Program</a:t>
            </a:r>
            <a:br>
              <a:rPr lang="en-US" b="1" dirty="0" smtClean="0">
                <a:solidFill>
                  <a:schemeClr val="accent3">
                    <a:lumMod val="50000"/>
                  </a:schemeClr>
                </a:solidFill>
              </a:rPr>
            </a:br>
            <a:r>
              <a:rPr lang="en-US" b="1" dirty="0" smtClean="0">
                <a:solidFill>
                  <a:schemeClr val="accent3">
                    <a:lumMod val="50000"/>
                  </a:schemeClr>
                </a:solidFill>
              </a:rPr>
              <a:t>Population</a:t>
            </a:r>
            <a:endParaRPr lang="en-US" b="1" dirty="0">
              <a:solidFill>
                <a:schemeClr val="accent3">
                  <a:lumMod val="50000"/>
                </a:schemeClr>
              </a:solidFill>
            </a:endParaRPr>
          </a:p>
        </p:txBody>
      </p:sp>
      <p:sp>
        <p:nvSpPr>
          <p:cNvPr id="3" name="Content Placeholder 2"/>
          <p:cNvSpPr>
            <a:spLocks noGrp="1"/>
          </p:cNvSpPr>
          <p:nvPr>
            <p:ph idx="1"/>
          </p:nvPr>
        </p:nvSpPr>
        <p:spPr/>
        <p:txBody>
          <a:bodyPr>
            <a:normAutofit/>
          </a:bodyPr>
          <a:lstStyle/>
          <a:p>
            <a:r>
              <a:rPr lang="en-US" dirty="0" smtClean="0">
                <a:solidFill>
                  <a:schemeClr val="accent3">
                    <a:lumMod val="75000"/>
                  </a:schemeClr>
                </a:solidFill>
              </a:rPr>
              <a:t>30+Full Time Faculty, 15+ Adjunct Faculty, ages 26-55</a:t>
            </a:r>
          </a:p>
          <a:p>
            <a:r>
              <a:rPr lang="en-US" dirty="0" smtClean="0">
                <a:solidFill>
                  <a:schemeClr val="accent3">
                    <a:lumMod val="75000"/>
                  </a:schemeClr>
                </a:solidFill>
              </a:rPr>
              <a:t>Varied programs, specializing in areas like medical, culinary and massage</a:t>
            </a:r>
          </a:p>
          <a:p>
            <a:r>
              <a:rPr lang="en-US" dirty="0" smtClean="0">
                <a:solidFill>
                  <a:schemeClr val="accent3">
                    <a:lumMod val="75000"/>
                  </a:schemeClr>
                </a:solidFill>
              </a:rPr>
              <a:t>Varied Educational background</a:t>
            </a:r>
          </a:p>
          <a:p>
            <a:r>
              <a:rPr lang="en-US" dirty="0" smtClean="0">
                <a:solidFill>
                  <a:schemeClr val="accent3">
                    <a:lumMod val="75000"/>
                  </a:schemeClr>
                </a:solidFill>
              </a:rPr>
              <a:t>Classrooms are either lab or lecture style</a:t>
            </a:r>
          </a:p>
          <a:p>
            <a:r>
              <a:rPr lang="en-US" dirty="0" smtClean="0">
                <a:solidFill>
                  <a:schemeClr val="accent3">
                    <a:lumMod val="75000"/>
                  </a:schemeClr>
                </a:solidFill>
              </a:rPr>
              <a:t>Technology is not widely used or embraced</a:t>
            </a:r>
          </a:p>
          <a:p>
            <a:endParaRPr lang="en-US"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3">
                    <a:lumMod val="50000"/>
                  </a:schemeClr>
                </a:solidFill>
              </a:rPr>
              <a:t>Description of Program</a:t>
            </a:r>
            <a:br>
              <a:rPr lang="en-US" b="1" dirty="0" smtClean="0">
                <a:solidFill>
                  <a:schemeClr val="accent3">
                    <a:lumMod val="50000"/>
                  </a:schemeClr>
                </a:solidFill>
              </a:rPr>
            </a:br>
            <a:r>
              <a:rPr lang="en-US" b="1" dirty="0" smtClean="0">
                <a:solidFill>
                  <a:schemeClr val="accent3">
                    <a:lumMod val="50000"/>
                  </a:schemeClr>
                </a:solidFill>
              </a:rPr>
              <a:t>Similar Programs</a:t>
            </a:r>
            <a:endParaRPr lang="en-US" b="1" dirty="0">
              <a:solidFill>
                <a:schemeClr val="accent3">
                  <a:lumMod val="50000"/>
                </a:schemeClr>
              </a:solidFill>
            </a:endParaRPr>
          </a:p>
        </p:txBody>
      </p:sp>
      <p:sp>
        <p:nvSpPr>
          <p:cNvPr id="3" name="Content Placeholder 2"/>
          <p:cNvSpPr>
            <a:spLocks noGrp="1"/>
          </p:cNvSpPr>
          <p:nvPr>
            <p:ph idx="1"/>
          </p:nvPr>
        </p:nvSpPr>
        <p:spPr/>
        <p:txBody>
          <a:bodyPr>
            <a:normAutofit/>
          </a:bodyPr>
          <a:lstStyle/>
          <a:p>
            <a:pPr>
              <a:buNone/>
            </a:pPr>
            <a:r>
              <a:rPr lang="en-US" dirty="0" smtClean="0">
                <a:solidFill>
                  <a:schemeClr val="accent3">
                    <a:lumMod val="75000"/>
                  </a:schemeClr>
                </a:solidFill>
              </a:rPr>
              <a:t>	Studies also show that professors are more satisfied with technology if they have received training. In addition, professors are more likely to accept technology training if provided with an incentive” (Rhodes &amp; </a:t>
            </a:r>
            <a:r>
              <a:rPr lang="en-US" dirty="0" err="1" smtClean="0">
                <a:solidFill>
                  <a:schemeClr val="accent3">
                    <a:lumMod val="75000"/>
                  </a:schemeClr>
                </a:solidFill>
              </a:rPr>
              <a:t>Goveia</a:t>
            </a:r>
            <a:r>
              <a:rPr lang="en-US" dirty="0" smtClean="0">
                <a:solidFill>
                  <a:schemeClr val="accent3">
                    <a:lumMod val="75000"/>
                  </a:schemeClr>
                </a:solidFill>
              </a:rPr>
              <a:t> 2002)</a:t>
            </a:r>
          </a:p>
          <a:p>
            <a:endParaRPr lang="en-US" dirty="0" smtClean="0">
              <a:solidFill>
                <a:schemeClr val="accent3">
                  <a:lumMod val="75000"/>
                </a:schemeClr>
              </a:solidFill>
            </a:endParaRPr>
          </a:p>
          <a:p>
            <a:r>
              <a:rPr lang="en-US" b="1" dirty="0" smtClean="0">
                <a:solidFill>
                  <a:schemeClr val="accent3">
                    <a:lumMod val="75000"/>
                  </a:schemeClr>
                </a:solidFill>
              </a:rPr>
              <a:t>Common Goals of similar programs</a:t>
            </a:r>
          </a:p>
          <a:p>
            <a:pPr lvl="1" fontAlgn="base"/>
            <a:r>
              <a:rPr lang="en-US" dirty="0" smtClean="0"/>
              <a:t>Reduce stress and anxiety about using new techniques in the classroom</a:t>
            </a:r>
          </a:p>
          <a:p>
            <a:pPr lvl="1" fontAlgn="base"/>
            <a:r>
              <a:rPr lang="en-US" dirty="0" smtClean="0"/>
              <a:t>Provide a online training platform to present modules with convenience in mind</a:t>
            </a:r>
          </a:p>
          <a:p>
            <a:pPr lvl="1" fontAlgn="base"/>
            <a:r>
              <a:rPr lang="en-US" dirty="0" smtClean="0"/>
              <a:t>Introduce new technologies into the classroom and lab setting that makes sense and aids instruction</a:t>
            </a:r>
          </a:p>
          <a:p>
            <a:endParaRPr lang="en-US" b="1"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3">
                    <a:lumMod val="50000"/>
                  </a:schemeClr>
                </a:solidFill>
              </a:rPr>
              <a:t>Description of Program</a:t>
            </a:r>
            <a:br>
              <a:rPr lang="en-US" b="1" dirty="0" smtClean="0">
                <a:solidFill>
                  <a:schemeClr val="accent3">
                    <a:lumMod val="50000"/>
                  </a:schemeClr>
                </a:solidFill>
              </a:rPr>
            </a:br>
            <a:r>
              <a:rPr lang="en-US" b="1" dirty="0" smtClean="0"/>
              <a:t> </a:t>
            </a:r>
            <a:r>
              <a:rPr lang="en-US" b="1" dirty="0" smtClean="0">
                <a:solidFill>
                  <a:schemeClr val="accent3">
                    <a:lumMod val="50000"/>
                  </a:schemeClr>
                </a:solidFill>
              </a:rPr>
              <a:t>Program Personnel</a:t>
            </a:r>
            <a:endParaRPr lang="en-US" b="1" dirty="0">
              <a:solidFill>
                <a:schemeClr val="accent3">
                  <a:lumMod val="50000"/>
                </a:schemeClr>
              </a:solidFill>
            </a:endParaRPr>
          </a:p>
        </p:txBody>
      </p:sp>
      <p:sp>
        <p:nvSpPr>
          <p:cNvPr id="3" name="Content Placeholder 2"/>
          <p:cNvSpPr>
            <a:spLocks noGrp="1"/>
          </p:cNvSpPr>
          <p:nvPr>
            <p:ph idx="1"/>
          </p:nvPr>
        </p:nvSpPr>
        <p:spPr/>
        <p:txBody>
          <a:bodyPr>
            <a:normAutofit/>
          </a:bodyPr>
          <a:lstStyle/>
          <a:p>
            <a:pPr lvl="0"/>
            <a:r>
              <a:rPr lang="en-US" b="1" dirty="0" smtClean="0">
                <a:solidFill>
                  <a:schemeClr val="accent3">
                    <a:lumMod val="75000"/>
                  </a:schemeClr>
                </a:solidFill>
              </a:rPr>
              <a:t>Developer/Designer: </a:t>
            </a:r>
            <a:r>
              <a:rPr lang="en-US" dirty="0" smtClean="0">
                <a:solidFill>
                  <a:schemeClr val="accent3">
                    <a:lumMod val="75000"/>
                  </a:schemeClr>
                </a:solidFill>
              </a:rPr>
              <a:t>The developer/designer will be the primary role in this program. </a:t>
            </a:r>
          </a:p>
          <a:p>
            <a:pPr lvl="0"/>
            <a:endParaRPr lang="en-US" dirty="0" smtClean="0">
              <a:solidFill>
                <a:schemeClr val="accent3">
                  <a:lumMod val="75000"/>
                </a:schemeClr>
              </a:solidFill>
            </a:endParaRPr>
          </a:p>
          <a:p>
            <a:pPr lvl="0"/>
            <a:r>
              <a:rPr lang="en-US" b="1" dirty="0" smtClean="0">
                <a:solidFill>
                  <a:schemeClr val="accent3">
                    <a:lumMod val="75000"/>
                  </a:schemeClr>
                </a:solidFill>
              </a:rPr>
              <a:t>Facilitator: </a:t>
            </a:r>
            <a:r>
              <a:rPr lang="en-US" dirty="0" smtClean="0">
                <a:solidFill>
                  <a:schemeClr val="accent3">
                    <a:lumMod val="75000"/>
                  </a:schemeClr>
                </a:solidFill>
              </a:rPr>
              <a:t>The facilitator should be able to lead a classroom and understand the program completely in order to provide successful instruction.  </a:t>
            </a:r>
          </a:p>
          <a:p>
            <a:endParaRPr lang="en-US" dirty="0" smtClean="0">
              <a:solidFill>
                <a:schemeClr val="accent3">
                  <a:lumMod val="75000"/>
                </a:schemeClr>
              </a:solidFill>
            </a:endParaRPr>
          </a:p>
          <a:p>
            <a:r>
              <a:rPr lang="en-US" b="1" dirty="0" smtClean="0">
                <a:solidFill>
                  <a:schemeClr val="accent3">
                    <a:lumMod val="75000"/>
                  </a:schemeClr>
                </a:solidFill>
              </a:rPr>
              <a:t>Administrative Advisor: </a:t>
            </a:r>
            <a:r>
              <a:rPr lang="en-US" dirty="0" smtClean="0">
                <a:solidFill>
                  <a:schemeClr val="accent3">
                    <a:lumMod val="75000"/>
                  </a:schemeClr>
                </a:solidFill>
              </a:rPr>
              <a:t>This role will be held by the Dean of Education.</a:t>
            </a:r>
            <a:r>
              <a:rPr lang="en-US" dirty="0" smtClean="0"/>
              <a:t> </a:t>
            </a:r>
            <a:endParaRPr lang="en-US" b="1"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3">
                    <a:lumMod val="50000"/>
                  </a:schemeClr>
                </a:solidFill>
              </a:rPr>
              <a:t>Instructional Strategy</a:t>
            </a:r>
            <a:endParaRPr lang="en-US" b="1" dirty="0">
              <a:solidFill>
                <a:schemeClr val="accent3">
                  <a:lumMod val="50000"/>
                </a:schemeClr>
              </a:solidFill>
            </a:endParaRPr>
          </a:p>
        </p:txBody>
      </p:sp>
      <p:sp>
        <p:nvSpPr>
          <p:cNvPr id="3" name="Content Placeholder 2"/>
          <p:cNvSpPr>
            <a:spLocks noGrp="1"/>
          </p:cNvSpPr>
          <p:nvPr>
            <p:ph idx="1"/>
          </p:nvPr>
        </p:nvSpPr>
        <p:spPr/>
        <p:txBody>
          <a:bodyPr>
            <a:normAutofit/>
          </a:bodyPr>
          <a:lstStyle/>
          <a:p>
            <a:pPr>
              <a:buNone/>
            </a:pPr>
            <a:r>
              <a:rPr lang="en-US" b="1" dirty="0" smtClean="0"/>
              <a:t>Goals/Objectives contained within courses/modules/sessions:</a:t>
            </a:r>
          </a:p>
          <a:p>
            <a:pPr lvl="0"/>
            <a:r>
              <a:rPr lang="en-US" dirty="0" smtClean="0"/>
              <a:t>Increase awareness of the variety of technological solutions available to staff and faculty</a:t>
            </a:r>
          </a:p>
          <a:p>
            <a:pPr lvl="0"/>
            <a:r>
              <a:rPr lang="en-US" dirty="0" smtClean="0"/>
              <a:t>Provide techniques and strategies to integrate technology effectively into the curriculum  </a:t>
            </a:r>
          </a:p>
          <a:p>
            <a:pPr lvl="0"/>
            <a:r>
              <a:rPr lang="en-US" dirty="0" smtClean="0"/>
              <a:t>Develop staff proficiency in technology</a:t>
            </a:r>
          </a:p>
          <a:p>
            <a:pPr lvl="0"/>
            <a:r>
              <a:rPr lang="en-US" dirty="0" smtClean="0"/>
              <a:t>To enhance student achievement through the effective use of technology in and out of the classroom</a:t>
            </a:r>
          </a:p>
          <a:p>
            <a:pPr lvl="0"/>
            <a:r>
              <a:rPr lang="en-US" dirty="0" smtClean="0"/>
              <a:t>Promote effective and efficient use of technology by faculty and staff</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accent3">
                    <a:lumMod val="50000"/>
                  </a:schemeClr>
                </a:solidFill>
              </a:rPr>
              <a:t>Prototype</a:t>
            </a:r>
            <a:br>
              <a:rPr lang="en-US" b="1" dirty="0" smtClean="0">
                <a:solidFill>
                  <a:schemeClr val="accent3">
                    <a:lumMod val="50000"/>
                  </a:schemeClr>
                </a:solidFill>
              </a:rPr>
            </a:br>
            <a:r>
              <a:rPr lang="en-US" b="1" dirty="0" smtClean="0">
                <a:solidFill>
                  <a:schemeClr val="accent3">
                    <a:lumMod val="50000"/>
                  </a:schemeClr>
                </a:solidFill>
              </a:rPr>
              <a:t>Outline of Instruction</a:t>
            </a:r>
            <a:endParaRPr lang="en-US" b="1" dirty="0">
              <a:solidFill>
                <a:schemeClr val="accent3">
                  <a:lumMod val="50000"/>
                </a:schemeClr>
              </a:solidFill>
            </a:endParaRPr>
          </a:p>
        </p:txBody>
      </p:sp>
      <p:sp>
        <p:nvSpPr>
          <p:cNvPr id="3" name="Content Placeholder 2"/>
          <p:cNvSpPr>
            <a:spLocks noGrp="1"/>
          </p:cNvSpPr>
          <p:nvPr>
            <p:ph idx="1"/>
          </p:nvPr>
        </p:nvSpPr>
        <p:spPr/>
        <p:txBody>
          <a:bodyPr>
            <a:normAutofit/>
          </a:bodyPr>
          <a:lstStyle/>
          <a:p>
            <a:r>
              <a:rPr lang="en-US" dirty="0" smtClean="0"/>
              <a:t>Quarter 1: November 4, 2011</a:t>
            </a:r>
            <a:br>
              <a:rPr lang="en-US" dirty="0" smtClean="0"/>
            </a:br>
            <a:r>
              <a:rPr lang="en-US" dirty="0" smtClean="0"/>
              <a:t>Google email and applications, PowerPoint presentations</a:t>
            </a:r>
          </a:p>
          <a:p>
            <a:r>
              <a:rPr lang="en-US" dirty="0" smtClean="0"/>
              <a:t>Quarter 2: March 2, 2012</a:t>
            </a:r>
            <a:br>
              <a:rPr lang="en-US" dirty="0" smtClean="0"/>
            </a:br>
            <a:r>
              <a:rPr lang="en-US" dirty="0" smtClean="0"/>
              <a:t>Online classroom/grading systems </a:t>
            </a:r>
          </a:p>
          <a:p>
            <a:r>
              <a:rPr lang="en-US" dirty="0" smtClean="0"/>
              <a:t>Quarter 3: July 13, 2012</a:t>
            </a:r>
            <a:br>
              <a:rPr lang="en-US" dirty="0" smtClean="0"/>
            </a:br>
            <a:r>
              <a:rPr lang="en-US" dirty="0" smtClean="0"/>
              <a:t>Web 2.0 tools: Wikis, Blogs and Social Networking </a:t>
            </a:r>
          </a:p>
          <a:p>
            <a:r>
              <a:rPr lang="en-US" dirty="0" smtClean="0"/>
              <a:t>Quarter 4: November 2, 2012</a:t>
            </a:r>
            <a:br>
              <a:rPr lang="en-US" dirty="0" smtClean="0"/>
            </a:br>
            <a:r>
              <a:rPr lang="en-US" dirty="0" smtClean="0"/>
              <a:t>Creating and uploading videos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accent3">
                    <a:lumMod val="50000"/>
                  </a:schemeClr>
                </a:solidFill>
              </a:rPr>
              <a:t>Prototype</a:t>
            </a:r>
            <a:br>
              <a:rPr lang="en-US" b="1" dirty="0" smtClean="0">
                <a:solidFill>
                  <a:schemeClr val="accent3">
                    <a:lumMod val="50000"/>
                  </a:schemeClr>
                </a:solidFill>
              </a:rPr>
            </a:br>
            <a:r>
              <a:rPr lang="en-US" b="1" dirty="0" smtClean="0">
                <a:solidFill>
                  <a:schemeClr val="accent3">
                    <a:lumMod val="50000"/>
                  </a:schemeClr>
                </a:solidFill>
              </a:rPr>
              <a:t>Outline of Instruction</a:t>
            </a:r>
            <a:endParaRPr lang="en-US" b="1" dirty="0">
              <a:solidFill>
                <a:schemeClr val="accent3">
                  <a:lumMod val="50000"/>
                </a:schemeClr>
              </a:solidFill>
            </a:endParaRPr>
          </a:p>
        </p:txBody>
      </p:sp>
      <p:sp>
        <p:nvSpPr>
          <p:cNvPr id="3" name="Content Placeholder 2"/>
          <p:cNvSpPr>
            <a:spLocks noGrp="1"/>
          </p:cNvSpPr>
          <p:nvPr>
            <p:ph idx="1"/>
          </p:nvPr>
        </p:nvSpPr>
        <p:spPr/>
        <p:txBody>
          <a:bodyPr>
            <a:normAutofit/>
          </a:bodyPr>
          <a:lstStyle/>
          <a:p>
            <a:pPr>
              <a:buNone/>
            </a:pPr>
            <a:r>
              <a:rPr lang="en-US" b="1" dirty="0" smtClean="0"/>
              <a:t>Online Modules</a:t>
            </a:r>
            <a:endParaRPr lang="en-US" dirty="0" smtClean="0"/>
          </a:p>
          <a:p>
            <a:pPr lvl="0"/>
            <a:r>
              <a:rPr lang="en-US" dirty="0" smtClean="0"/>
              <a:t>Attendance recording: How to log in and record attendance on STARS</a:t>
            </a:r>
          </a:p>
          <a:p>
            <a:pPr lvl="0"/>
            <a:r>
              <a:rPr lang="en-US" dirty="0" smtClean="0"/>
              <a:t>Using the </a:t>
            </a:r>
            <a:r>
              <a:rPr lang="en-US" dirty="0" err="1" smtClean="0"/>
              <a:t>gradebook</a:t>
            </a:r>
            <a:r>
              <a:rPr lang="en-US" dirty="0" smtClean="0"/>
              <a:t> on the server: The features of the local excel </a:t>
            </a:r>
            <a:r>
              <a:rPr lang="en-US" dirty="0" err="1" smtClean="0"/>
              <a:t>gradebook</a:t>
            </a:r>
            <a:endParaRPr lang="en-US" dirty="0" smtClean="0"/>
          </a:p>
          <a:p>
            <a:pPr lvl="0"/>
            <a:r>
              <a:rPr lang="en-US" dirty="0" smtClean="0"/>
              <a:t>How to map a drive on the network</a:t>
            </a:r>
          </a:p>
          <a:p>
            <a:pPr lvl="0"/>
            <a:r>
              <a:rPr lang="en-US" dirty="0" smtClean="0"/>
              <a:t>How to create a lesson plan using the word template</a:t>
            </a:r>
          </a:p>
          <a:p>
            <a:pPr lvl="0"/>
            <a:r>
              <a:rPr lang="en-US" dirty="0" smtClean="0"/>
              <a:t>More as announced</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S010385268">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B852922-DE84-443C-ACF9-B65630A64A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TS010385268</Template>
  <TotalTime>43</TotalTime>
  <Words>438</Words>
  <Application>Microsoft Office PowerPoint</Application>
  <PresentationFormat>On-screen Show (4:3)</PresentationFormat>
  <Paragraphs>78</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TS010385268</vt:lpstr>
      <vt:lpstr>Custom Design</vt:lpstr>
      <vt:lpstr>KTI Technology Professional Development </vt:lpstr>
      <vt:lpstr>Overview</vt:lpstr>
      <vt:lpstr>Description of Program</vt:lpstr>
      <vt:lpstr>Description of Program Population</vt:lpstr>
      <vt:lpstr>Description of Program Similar Programs</vt:lpstr>
      <vt:lpstr>Description of Program  Program Personnel</vt:lpstr>
      <vt:lpstr>Instructional Strategy</vt:lpstr>
      <vt:lpstr>Prototype Outline of Instruction</vt:lpstr>
      <vt:lpstr>Prototype Outline of Instruction</vt:lpstr>
      <vt:lpstr>Prototype Assessment</vt:lpstr>
      <vt:lpstr>Summative Assessment</vt:lpstr>
      <vt:lpstr>Field Trial</vt:lpstr>
      <vt:lpstr>Conclusion</vt:lpstr>
      <vt:lpstr>Research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KTI Technology Professional Development</dc:title>
  <dc:creator>Jessica</dc:creator>
  <cp:lastModifiedBy>Jessica</cp:lastModifiedBy>
  <cp:revision>10</cp:revision>
  <dcterms:created xsi:type="dcterms:W3CDTF">2011-12-06T14:28:24Z</dcterms:created>
  <dcterms:modified xsi:type="dcterms:W3CDTF">2014-04-28T12:31:01Z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TC103852689990</vt:lpwstr>
  </property>
</Properties>
</file>