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9" r:id="rId6"/>
    <p:sldId id="268" r:id="rId7"/>
    <p:sldId id="260" r:id="rId8"/>
    <p:sldId id="263" r:id="rId9"/>
    <p:sldId id="264" r:id="rId10"/>
    <p:sldId id="265" r:id="rId11"/>
    <p:sldId id="266" r:id="rId12"/>
    <p:sldId id="262" r:id="rId13"/>
    <p:sldId id="267" r:id="rId14"/>
    <p:sldId id="27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392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F7805-CDC4-42CC-B091-7F0CD5178EA6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70726-3413-4452-BBA8-E135FB925E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810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Financial</a:t>
            </a:r>
            <a:r>
              <a:rPr lang="en-US" baseline="0" dirty="0" smtClean="0"/>
              <a:t> is a major factor, but does not explain all the resources to help one leave poverty.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70726-3413-4452-BBA8-E135FB925E4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70726-3413-4452-BBA8-E135FB925E4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80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70726-3413-4452-BBA8-E135FB925E4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80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9906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524000"/>
            <a:ext cx="6400800" cy="838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055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0950DEC-D8F4-46B0-B012-FCC19A14A2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5AF00-2B21-4DFE-8A24-DACD6520F1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606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00025"/>
            <a:ext cx="1828800" cy="5819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200025"/>
            <a:ext cx="5334000" cy="5819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ECC6E-423C-43B7-9698-9BEE1C28A1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683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37DEC3-E206-47EF-A62C-B2B6ED64C1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245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BDD42-0464-45F6-9FE3-F4664C2A64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04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676400"/>
            <a:ext cx="3581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1676400"/>
            <a:ext cx="3581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2E267-8A2B-46B6-8F6A-ECD4128D66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24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329C4-F59B-484E-8CA7-DFE14352BC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71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61100-0F17-4D85-A0D1-43E1CDD068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92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ADDDF-386A-4B23-99E5-A4A2B3BD30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00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E5384-3333-46F8-9DF9-3E37B8C334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255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D94AF-6F48-4988-9FE7-522742FFBD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923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200025"/>
            <a:ext cx="730091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676400"/>
            <a:ext cx="73152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A488589-BD3F-4F23-AE7F-807CBF3A619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Culture and Poverty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D. </a:t>
            </a:r>
            <a:r>
              <a:rPr lang="en-US" dirty="0" err="1" smtClean="0"/>
              <a:t>Strahler</a:t>
            </a:r>
            <a:r>
              <a:rPr lang="en-US" dirty="0" smtClean="0"/>
              <a:t> ~ J. Barron ~ A. </a:t>
            </a:r>
            <a:r>
              <a:rPr lang="en-US" dirty="0" err="1" smtClean="0"/>
              <a:t>Wasilko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81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School Showcase: Urban Detroit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Three projects were implemented in order to meet learning goals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dirty="0"/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is the quality of air in my community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?”</a:t>
            </a:r>
          </a:p>
          <a:p>
            <a:pPr lvl="1"/>
            <a:r>
              <a:rPr lang="en-US" dirty="0"/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“What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the water like in my river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?”</a:t>
            </a:r>
          </a:p>
          <a:p>
            <a:pPr lvl="1"/>
            <a:r>
              <a:rPr lang="en-US" dirty="0"/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Why do I have to wear a helmet when I ride my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bike?</a:t>
            </a:r>
          </a:p>
          <a:p>
            <a:pPr lvl="1"/>
            <a:endParaRPr lang="en-US" dirty="0" smtClean="0">
              <a:ea typeface="+mn-ea"/>
            </a:endParaRPr>
          </a:p>
          <a:p>
            <a:r>
              <a:rPr lang="en-US" dirty="0" smtClean="0"/>
              <a:t>Support technologies used included: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Model-It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Artemis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eChem</a:t>
            </a:r>
            <a:endParaRPr lang="en-US" dirty="0">
              <a:ea typeface="+mn-ea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828800" y="6172200"/>
            <a:ext cx="7315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1200" dirty="0" err="1"/>
              <a:t>Geier</a:t>
            </a:r>
            <a:r>
              <a:rPr lang="en-US" sz="1200" dirty="0"/>
              <a:t>, R., </a:t>
            </a:r>
            <a:r>
              <a:rPr lang="en-US" sz="1200" dirty="0" err="1"/>
              <a:t>Blumenfeld</a:t>
            </a:r>
            <a:r>
              <a:rPr lang="en-US" sz="1200" dirty="0"/>
              <a:t>, P., Marx, R., </a:t>
            </a:r>
            <a:r>
              <a:rPr lang="en-US" sz="1200" dirty="0" err="1"/>
              <a:t>Krajcik</a:t>
            </a:r>
            <a:r>
              <a:rPr lang="en-US" sz="1200" dirty="0"/>
              <a:t>, J., Fishman, B., &amp; </a:t>
            </a:r>
            <a:r>
              <a:rPr lang="en-US" sz="1200" dirty="0" err="1"/>
              <a:t>Soloway</a:t>
            </a:r>
            <a:r>
              <a:rPr lang="en-US" sz="1200" dirty="0"/>
              <a:t>, E. (2004). Standardized Test Outcomes of Urban Students Participating in Standards and Project Based Science Curricula. </a:t>
            </a:r>
            <a:r>
              <a:rPr lang="en-US" sz="1200" i="1" dirty="0"/>
              <a:t>ICLS '04 Proceedings of the 6th International Conference on Learning Sciences</a:t>
            </a:r>
            <a:r>
              <a:rPr lang="en-US" sz="1200" dirty="0"/>
              <a:t>, 206-213.</a:t>
            </a:r>
          </a:p>
        </p:txBody>
      </p:sp>
    </p:spTree>
    <p:extLst>
      <p:ext uri="{BB962C8B-B14F-4D97-AF65-F5344CB8AC3E}">
        <p14:creationId xmlns:p14="http://schemas.microsoft.com/office/powerpoint/2010/main" val="355021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School Showcase: Urban Detroit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8171" y="1295400"/>
            <a:ext cx="4235614" cy="2576850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828800" y="6172200"/>
            <a:ext cx="7315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1200" dirty="0" err="1"/>
              <a:t>Geier</a:t>
            </a:r>
            <a:r>
              <a:rPr lang="en-US" sz="1200" dirty="0"/>
              <a:t>, R., </a:t>
            </a:r>
            <a:r>
              <a:rPr lang="en-US" sz="1200" dirty="0" err="1"/>
              <a:t>Blumenfeld</a:t>
            </a:r>
            <a:r>
              <a:rPr lang="en-US" sz="1200" dirty="0"/>
              <a:t>, P., Marx, R., </a:t>
            </a:r>
            <a:r>
              <a:rPr lang="en-US" sz="1200" dirty="0" err="1"/>
              <a:t>Krajcik</a:t>
            </a:r>
            <a:r>
              <a:rPr lang="en-US" sz="1200" dirty="0"/>
              <a:t>, J., Fishman, B., &amp; </a:t>
            </a:r>
            <a:r>
              <a:rPr lang="en-US" sz="1200" dirty="0" err="1"/>
              <a:t>Soloway</a:t>
            </a:r>
            <a:r>
              <a:rPr lang="en-US" sz="1200" dirty="0"/>
              <a:t>, E. (2004). Standardized Test Outcomes of Urban Students Participating in Standards and Project Based Science Curricula. </a:t>
            </a:r>
            <a:r>
              <a:rPr lang="en-US" sz="1200" i="1" dirty="0"/>
              <a:t>ICLS '04 Proceedings of the 6th International Conference on Learning Sciences</a:t>
            </a:r>
            <a:r>
              <a:rPr lang="en-US" sz="1200" dirty="0"/>
              <a:t>, 206-213.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171" y="4013200"/>
            <a:ext cx="7010400" cy="185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46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Solutions for our Future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The $100 Laptop</a:t>
            </a:r>
            <a:r>
              <a:rPr lang="en-US" sz="2800" dirty="0" smtClean="0"/>
              <a:t>:</a:t>
            </a:r>
            <a:r>
              <a:rPr lang="en-US" sz="2800" dirty="0" smtClean="0">
                <a:solidFill>
                  <a:schemeClr val="tx1"/>
                </a:solidFill>
              </a:rPr>
              <a:t> “One </a:t>
            </a:r>
            <a:r>
              <a:rPr lang="en-US" sz="2800" dirty="0">
                <a:solidFill>
                  <a:schemeClr val="tx1"/>
                </a:solidFill>
              </a:rPr>
              <a:t>Laptop per Child (OLPC) attempts to bridge the ―digital divide‖ between the rich and the poor, especially in third-world countries</a:t>
            </a:r>
            <a:r>
              <a:rPr lang="en-US" sz="2800" dirty="0" smtClean="0">
                <a:solidFill>
                  <a:schemeClr val="tx1"/>
                </a:solidFill>
              </a:rPr>
              <a:t>.”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LAMP (Louisiana </a:t>
            </a:r>
            <a:r>
              <a:rPr lang="en-US" sz="2800" b="1" dirty="0">
                <a:solidFill>
                  <a:schemeClr val="tx1"/>
                </a:solidFill>
              </a:rPr>
              <a:t>Alliance for Minority </a:t>
            </a:r>
            <a:r>
              <a:rPr lang="en-US" sz="2800" b="1" dirty="0" smtClean="0">
                <a:solidFill>
                  <a:schemeClr val="tx1"/>
                </a:solidFill>
              </a:rPr>
              <a:t>Participation Program):  </a:t>
            </a:r>
            <a:r>
              <a:rPr lang="en-US" sz="2800" dirty="0" smtClean="0">
                <a:solidFill>
                  <a:schemeClr val="tx1"/>
                </a:solidFill>
              </a:rPr>
              <a:t>A mentorship program involving engineering graduate students and students from minority colleges.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7715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i="1" dirty="0">
                <a:solidFill>
                  <a:schemeClr val="tx1"/>
                </a:solidFill>
              </a:rPr>
              <a:t>I consider this an important experience since </a:t>
            </a:r>
            <a:r>
              <a:rPr lang="en-US" sz="2800" i="1" dirty="0" smtClean="0">
                <a:solidFill>
                  <a:schemeClr val="tx1"/>
                </a:solidFill>
              </a:rPr>
              <a:t>the students </a:t>
            </a:r>
            <a:r>
              <a:rPr lang="en-US" sz="2800" i="1" dirty="0">
                <a:solidFill>
                  <a:schemeClr val="tx1"/>
                </a:solidFill>
              </a:rPr>
              <a:t>who never thought that they could even see </a:t>
            </a:r>
            <a:r>
              <a:rPr lang="en-US" sz="2800" i="1" dirty="0" smtClean="0">
                <a:solidFill>
                  <a:schemeClr val="tx1"/>
                </a:solidFill>
              </a:rPr>
              <a:t>a college </a:t>
            </a:r>
            <a:r>
              <a:rPr lang="en-US" sz="2800" i="1" dirty="0">
                <a:solidFill>
                  <a:schemeClr val="tx1"/>
                </a:solidFill>
              </a:rPr>
              <a:t>due to the financial or social conditions they had </a:t>
            </a:r>
            <a:r>
              <a:rPr lang="en-US" sz="2800" i="1" dirty="0" smtClean="0">
                <a:solidFill>
                  <a:schemeClr val="tx1"/>
                </a:solidFill>
              </a:rPr>
              <a:t>in their </a:t>
            </a:r>
            <a:r>
              <a:rPr lang="en-US" sz="2800" i="1" dirty="0">
                <a:solidFill>
                  <a:schemeClr val="tx1"/>
                </a:solidFill>
              </a:rPr>
              <a:t>families, or were lost in the darkness of drugs </a:t>
            </a:r>
            <a:r>
              <a:rPr lang="en-US" sz="2800" i="1" dirty="0" smtClean="0">
                <a:solidFill>
                  <a:schemeClr val="tx1"/>
                </a:solidFill>
              </a:rPr>
              <a:t>and crimes</a:t>
            </a:r>
            <a:r>
              <a:rPr lang="en-US" sz="2800" i="1" dirty="0">
                <a:solidFill>
                  <a:schemeClr val="tx1"/>
                </a:solidFill>
              </a:rPr>
              <a:t>, managed to get a focus in their lives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800" dirty="0" smtClean="0"/>
              <a:t>~</a:t>
            </a:r>
            <a:r>
              <a:rPr lang="en-US" sz="2800" dirty="0" err="1">
                <a:solidFill>
                  <a:schemeClr val="tx1"/>
                </a:solidFill>
              </a:rPr>
              <a:t>Uvais</a:t>
            </a:r>
            <a:r>
              <a:rPr lang="en-US" sz="2800" dirty="0">
                <a:solidFill>
                  <a:schemeClr val="tx1"/>
                </a:solidFill>
              </a:rPr>
              <a:t> A </a:t>
            </a:r>
            <a:r>
              <a:rPr lang="en-US" sz="2800" dirty="0" err="1" smtClean="0">
                <a:solidFill>
                  <a:schemeClr val="tx1"/>
                </a:solidFill>
              </a:rPr>
              <a:t>Qidwai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chemeClr val="tx1"/>
                </a:solidFill>
              </a:rPr>
              <a:t>Department </a:t>
            </a:r>
            <a:r>
              <a:rPr lang="en-US" sz="2800" dirty="0">
                <a:solidFill>
                  <a:schemeClr val="tx1"/>
                </a:solidFill>
              </a:rPr>
              <a:t>of Computer Science and Engineering</a:t>
            </a:r>
            <a:endParaRPr lang="en-US" sz="28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44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371600"/>
            <a:ext cx="73152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 err="1" smtClean="0"/>
              <a:t>Geier</a:t>
            </a:r>
            <a:r>
              <a:rPr lang="en-US" sz="1400" dirty="0"/>
              <a:t>, R., </a:t>
            </a:r>
            <a:r>
              <a:rPr lang="en-US" sz="1400" dirty="0" err="1"/>
              <a:t>Blumenfeld</a:t>
            </a:r>
            <a:r>
              <a:rPr lang="en-US" sz="1400" dirty="0"/>
              <a:t>, P., Marx, R., </a:t>
            </a:r>
            <a:r>
              <a:rPr lang="en-US" sz="1400" dirty="0" err="1"/>
              <a:t>Krajcik</a:t>
            </a:r>
            <a:r>
              <a:rPr lang="en-US" sz="1400" dirty="0"/>
              <a:t>, J., Fishman, B., &amp; </a:t>
            </a:r>
            <a:r>
              <a:rPr lang="en-US" sz="1400" dirty="0" err="1"/>
              <a:t>Soloway</a:t>
            </a:r>
            <a:r>
              <a:rPr lang="en-US" sz="1400" dirty="0"/>
              <a:t>, E. (2004). Standardized Test Outcomes of Urban Students Participating in Standards and Project Based Science Curricula. </a:t>
            </a:r>
            <a:r>
              <a:rPr lang="en-US" sz="1400" i="1" dirty="0"/>
              <a:t>ICLS '04 Proceedings of the 6th International Conference on Learning Sciences</a:t>
            </a:r>
            <a:r>
              <a:rPr lang="en-US" sz="1400" dirty="0"/>
              <a:t>, 206-213.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Harris, D. (2012). The $100 laptop: A cyberspace playground. </a:t>
            </a:r>
            <a:r>
              <a:rPr lang="en-US" sz="1400" i="1" dirty="0"/>
              <a:t>ACM SIGCAS Computers and Society</a:t>
            </a:r>
            <a:r>
              <a:rPr lang="en-US" sz="1400" dirty="0"/>
              <a:t>, </a:t>
            </a:r>
            <a:r>
              <a:rPr lang="en-US" sz="1400" i="1" dirty="0"/>
              <a:t>40</a:t>
            </a:r>
            <a:r>
              <a:rPr lang="en-US" sz="1400" dirty="0"/>
              <a:t>(1), 23-27. </a:t>
            </a:r>
            <a:r>
              <a:rPr lang="en-US" sz="1400" dirty="0" err="1"/>
              <a:t>doi</a:t>
            </a:r>
            <a:r>
              <a:rPr lang="en-US" sz="1400" dirty="0"/>
              <a:t>: 1750888.1750891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Lamont, M., &amp; Small, M. L. (2008). How culture matters: Enriching our understanding of poverty. In A. Lin &amp; D. Harris (Eds.), </a:t>
            </a:r>
            <a:r>
              <a:rPr lang="en-US" sz="1400" i="1" dirty="0" smtClean="0"/>
              <a:t>The Colors of Poverty: Why Racial and </a:t>
            </a:r>
            <a:r>
              <a:rPr lang="en-US" sz="1400" i="1" dirty="0" err="1" smtClean="0"/>
              <a:t>Ethinic</a:t>
            </a:r>
            <a:r>
              <a:rPr lang="en-US" sz="1400" i="1" dirty="0" smtClean="0"/>
              <a:t> Disparities Persist</a:t>
            </a:r>
            <a:r>
              <a:rPr lang="en-US" sz="1400" dirty="0" smtClean="0"/>
              <a:t> (pp. 76-102). New York: Russell Sage Foundation. 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Lewis, A., O'Conner, C., &amp; Mueller, J. (2005). Discrimination, culture, or capital? the challenges of </a:t>
            </a:r>
            <a:r>
              <a:rPr lang="en-US" sz="1400" dirty="0" err="1" smtClean="0"/>
              <a:t>underconceptualizing</a:t>
            </a:r>
            <a:r>
              <a:rPr lang="en-US" sz="1400" dirty="0" smtClean="0"/>
              <a:t> race in educational research. In W. Ayers, T. Quinn &amp; D. Stovall (Eds.), </a:t>
            </a:r>
            <a:r>
              <a:rPr lang="en-US" sz="1400" i="1" dirty="0" smtClean="0"/>
              <a:t>Handbook of Social Justice in Education</a:t>
            </a:r>
            <a:r>
              <a:rPr lang="en-US" sz="1400" dirty="0" smtClean="0"/>
              <a:t> (pp. 257-260). New York, NY: </a:t>
            </a:r>
            <a:r>
              <a:rPr lang="en-US" sz="1400" dirty="0" err="1" smtClean="0"/>
              <a:t>Routledge</a:t>
            </a:r>
            <a:r>
              <a:rPr lang="en-US" sz="1400" dirty="0" smtClean="0"/>
              <a:t>. 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Payne, R. K. (2005). </a:t>
            </a:r>
            <a:r>
              <a:rPr lang="en-US" sz="1400" i="1" dirty="0" smtClean="0"/>
              <a:t>A framework for understanding poverty</a:t>
            </a:r>
            <a:r>
              <a:rPr lang="en-US" sz="1400" dirty="0" smtClean="0"/>
              <a:t>. Highlands, TX: aha! Process, Inc.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 err="1"/>
              <a:t>Qidwai</a:t>
            </a:r>
            <a:r>
              <a:rPr lang="en-US" sz="1400" dirty="0"/>
              <a:t>, U. A. (2007). A LAMP-LEGO experience of motivating minority students to study engineering. </a:t>
            </a:r>
            <a:r>
              <a:rPr lang="en-US" sz="1400" i="1" dirty="0"/>
              <a:t>ACM SIGCSE Bulletin</a:t>
            </a:r>
            <a:r>
              <a:rPr lang="en-US" sz="1400" dirty="0"/>
              <a:t>, </a:t>
            </a:r>
            <a:r>
              <a:rPr lang="en-US" sz="1400" i="1" dirty="0"/>
              <a:t>39</a:t>
            </a:r>
            <a:r>
              <a:rPr lang="en-US" sz="1400" dirty="0"/>
              <a:t>(4), 41-44. </a:t>
            </a:r>
            <a:r>
              <a:rPr lang="en-US" sz="1400" dirty="0" err="1"/>
              <a:t>doi</a:t>
            </a:r>
            <a:r>
              <a:rPr lang="en-US" sz="1400" dirty="0"/>
              <a:t>: 1345375.1345411</a:t>
            </a:r>
          </a:p>
        </p:txBody>
      </p:sp>
    </p:spTree>
    <p:extLst>
      <p:ext uri="{BB962C8B-B14F-4D97-AF65-F5344CB8AC3E}">
        <p14:creationId xmlns:p14="http://schemas.microsoft.com/office/powerpoint/2010/main" val="4238444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Connections to Social Justice</a:t>
            </a:r>
          </a:p>
          <a:p>
            <a:r>
              <a:rPr lang="en-US" sz="4000" dirty="0" smtClean="0"/>
              <a:t>Poverty in Education</a:t>
            </a:r>
          </a:p>
          <a:p>
            <a:r>
              <a:rPr lang="en-US" sz="4000" dirty="0" smtClean="0"/>
              <a:t>Culture and Diversity</a:t>
            </a:r>
          </a:p>
          <a:p>
            <a:r>
              <a:rPr lang="en-US" sz="4000" dirty="0" smtClean="0"/>
              <a:t>School Showcase</a:t>
            </a:r>
          </a:p>
          <a:p>
            <a:r>
              <a:rPr lang="en-US" sz="4000" dirty="0" smtClean="0"/>
              <a:t>Solutions for our future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1353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Connections to Social Justice</a:t>
            </a:r>
            <a:endParaRPr lang="en-US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533400"/>
            <a:ext cx="6858000" cy="6858000"/>
          </a:xfrm>
        </p:spPr>
      </p:pic>
    </p:spTree>
    <p:extLst>
      <p:ext uri="{BB962C8B-B14F-4D97-AF65-F5344CB8AC3E}">
        <p14:creationId xmlns:p14="http://schemas.microsoft.com/office/powerpoint/2010/main" val="15935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Defining Poverty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extent to which an individual does without resources</a:t>
            </a:r>
          </a:p>
          <a:p>
            <a:pPr lvl="1"/>
            <a:r>
              <a:rPr lang="en-US" dirty="0" smtClean="0"/>
              <a:t>Financial</a:t>
            </a:r>
          </a:p>
          <a:p>
            <a:pPr lvl="1"/>
            <a:r>
              <a:rPr lang="en-US" dirty="0" smtClean="0"/>
              <a:t>Emotional</a:t>
            </a:r>
          </a:p>
          <a:p>
            <a:pPr lvl="1"/>
            <a:r>
              <a:rPr lang="en-US" dirty="0" smtClean="0"/>
              <a:t>Mental</a:t>
            </a:r>
          </a:p>
          <a:p>
            <a:pPr lvl="1"/>
            <a:r>
              <a:rPr lang="en-US" dirty="0" smtClean="0"/>
              <a:t>Spiritual</a:t>
            </a:r>
          </a:p>
          <a:p>
            <a:pPr lvl="1"/>
            <a:r>
              <a:rPr lang="en-US" dirty="0" smtClean="0"/>
              <a:t>Physical</a:t>
            </a:r>
          </a:p>
          <a:p>
            <a:pPr lvl="1"/>
            <a:r>
              <a:rPr lang="en-US" dirty="0" smtClean="0"/>
              <a:t>Support systems</a:t>
            </a:r>
          </a:p>
          <a:p>
            <a:pPr lvl="1"/>
            <a:r>
              <a:rPr lang="en-US" dirty="0" smtClean="0"/>
              <a:t>Relationships/Role Models</a:t>
            </a:r>
          </a:p>
          <a:p>
            <a:pPr lvl="1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828800" y="6400800"/>
            <a:ext cx="7315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Payne, R.K.</a:t>
            </a:r>
            <a:r>
              <a:rPr lang="en-US" sz="1200" kern="0" dirty="0" smtClean="0">
                <a:latin typeface="+mn-lt"/>
                <a:cs typeface="+mn-cs"/>
              </a:rPr>
              <a:t> </a:t>
            </a:r>
            <a:r>
              <a:rPr kumimoji="0" lang="en-US" sz="1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(2005). A Framework for Understanding Poverty. Aha! Process, Inc: Highlands, Texas.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037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Points on Poverty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Poverty is relative</a:t>
            </a:r>
          </a:p>
          <a:p>
            <a:r>
              <a:rPr lang="en-US" dirty="0" smtClean="0"/>
              <a:t>Poverty occurs in all races and in all countries</a:t>
            </a:r>
          </a:p>
          <a:p>
            <a:r>
              <a:rPr lang="en-US" dirty="0" smtClean="0"/>
              <a:t>Economic class is a continuous line, not a clear-cut distinction</a:t>
            </a:r>
          </a:p>
          <a:p>
            <a:r>
              <a:rPr lang="en-US" dirty="0" smtClean="0"/>
              <a:t>Generational poverty and situational poverty are different</a:t>
            </a:r>
          </a:p>
          <a:p>
            <a:r>
              <a:rPr lang="en-US" dirty="0" smtClean="0"/>
              <a:t>This work is based on patterns. All patterns have exceptions.</a:t>
            </a:r>
          </a:p>
          <a:p>
            <a:r>
              <a:rPr lang="en-US" dirty="0" smtClean="0"/>
              <a:t>An individual brings with him/her the hidden rules of the class in which he/she was raised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828800" y="6400800"/>
            <a:ext cx="7315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Payne, R.K.</a:t>
            </a:r>
            <a:r>
              <a:rPr lang="en-US" sz="1200" kern="0" dirty="0" smtClean="0">
                <a:latin typeface="+mn-lt"/>
                <a:cs typeface="+mn-cs"/>
              </a:rPr>
              <a:t> </a:t>
            </a:r>
            <a:r>
              <a:rPr kumimoji="0" lang="en-US" sz="1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(2005). A Framework for Understanding Poverty. Aha! Process, Inc: Highlands, Texas.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037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Points on Poverty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Schools and businesses operate from middle-class norms and use the hidden rules of middle class</a:t>
            </a:r>
          </a:p>
          <a:p>
            <a:r>
              <a:rPr lang="en-US" dirty="0" smtClean="0"/>
              <a:t>Two things that help one move out of poverty are education and relationships</a:t>
            </a:r>
          </a:p>
          <a:p>
            <a:r>
              <a:rPr lang="en-US" dirty="0" smtClean="0"/>
              <a:t>Four reasons one leaves poverty are:</a:t>
            </a:r>
          </a:p>
          <a:p>
            <a:pPr lvl="1"/>
            <a:r>
              <a:rPr lang="en-US" dirty="0" smtClean="0"/>
              <a:t>It’s painful to stay</a:t>
            </a:r>
          </a:p>
          <a:p>
            <a:pPr lvl="1"/>
            <a:r>
              <a:rPr lang="en-US" dirty="0" smtClean="0"/>
              <a:t>A vision or goal</a:t>
            </a:r>
          </a:p>
          <a:p>
            <a:pPr lvl="1"/>
            <a:r>
              <a:rPr lang="en-US" dirty="0" smtClean="0"/>
              <a:t>A key relationship</a:t>
            </a:r>
          </a:p>
          <a:p>
            <a:pPr lvl="1"/>
            <a:r>
              <a:rPr lang="en-US" dirty="0" smtClean="0"/>
              <a:t>A special talent or skill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828800" y="6400800"/>
            <a:ext cx="7315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Payne, R.K.</a:t>
            </a:r>
            <a:r>
              <a:rPr lang="en-US" sz="1200" kern="0" dirty="0" smtClean="0">
                <a:latin typeface="+mn-lt"/>
                <a:cs typeface="+mn-cs"/>
              </a:rPr>
              <a:t> </a:t>
            </a:r>
            <a:r>
              <a:rPr kumimoji="0" lang="en-US" sz="1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(2005). A Framework for Understanding Poverty. Aha! Process, Inc: Highlands, Texas.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037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Culture &amp; Education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Culture is vaguely “a group’s norms and values, as its attitudes toward work and family, or as its observed patterns of behavior” (Lamont &amp; Small, 2008)</a:t>
            </a:r>
          </a:p>
          <a:p>
            <a:r>
              <a:rPr lang="en-US" sz="2000" dirty="0" smtClean="0"/>
              <a:t>Use of culture &amp; race interchangeably due to lack of depth and precision – used to distinguish one racial group from another (Lewis, O’Conner, &amp; Mueller, 2005; Lamont &amp; Small)</a:t>
            </a:r>
          </a:p>
          <a:p>
            <a:r>
              <a:rPr lang="en-US" sz="2000" dirty="0" smtClean="0"/>
              <a:t>“Thus, breaking down culture into many components is essential if we are to better understand its role in channeling racial disparities” (Lamont &amp; Small, 2008, p.90)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6891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School Showcase: Urban Detroit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Effort has been made to make a difference in the gender gap that exists with urban African American boys</a:t>
            </a:r>
          </a:p>
          <a:p>
            <a:r>
              <a:rPr lang="en-US" dirty="0" smtClean="0"/>
              <a:t>After Standards and Project Based Science Curricula was initiated, increase in tests scores was documented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 the curricula was aligned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standards and centered on specific learning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goals, student achievement was made possible</a:t>
            </a: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828800" y="6172200"/>
            <a:ext cx="7315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1200" dirty="0" err="1"/>
              <a:t>Geier</a:t>
            </a:r>
            <a:r>
              <a:rPr lang="en-US" sz="1200" dirty="0"/>
              <a:t>, R., </a:t>
            </a:r>
            <a:r>
              <a:rPr lang="en-US" sz="1200" dirty="0" err="1"/>
              <a:t>Blumenfeld</a:t>
            </a:r>
            <a:r>
              <a:rPr lang="en-US" sz="1200" dirty="0"/>
              <a:t>, P., Marx, R., </a:t>
            </a:r>
            <a:r>
              <a:rPr lang="en-US" sz="1200" dirty="0" err="1"/>
              <a:t>Krajcik</a:t>
            </a:r>
            <a:r>
              <a:rPr lang="en-US" sz="1200" dirty="0"/>
              <a:t>, J., Fishman, B., &amp; </a:t>
            </a:r>
            <a:r>
              <a:rPr lang="en-US" sz="1200" dirty="0" err="1"/>
              <a:t>Soloway</a:t>
            </a:r>
            <a:r>
              <a:rPr lang="en-US" sz="1200" dirty="0"/>
              <a:t>, E. (2004). Standardized Test Outcomes of Urban Students Participating in Standards and Project Based Science Curricula. </a:t>
            </a:r>
            <a:r>
              <a:rPr lang="en-US" sz="1200" i="1" dirty="0"/>
              <a:t>ICLS '04 Proceedings of the 6th International Conference on Learning Sciences</a:t>
            </a:r>
            <a:r>
              <a:rPr lang="en-US" sz="1200" dirty="0"/>
              <a:t>, 206-213.</a:t>
            </a:r>
          </a:p>
        </p:txBody>
      </p:sp>
    </p:spTree>
    <p:extLst>
      <p:ext uri="{BB962C8B-B14F-4D97-AF65-F5344CB8AC3E}">
        <p14:creationId xmlns:p14="http://schemas.microsoft.com/office/powerpoint/2010/main" val="154163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School Showcase: Urban Detroit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“Implementing 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standards-based instructional practice in large urban school systems presents a 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particular set 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challenges for educators and their partners in reform efforts. These challenges include lack of 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resources, high 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levels of poverty, low student achievement, below grade level English proficiency, high student 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mobility, attendance 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problems, and difficulty recruiting and retaining highly qualified 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teachers.”</a:t>
            </a:r>
          </a:p>
          <a:p>
            <a:pPr marL="0" indent="0">
              <a:buNone/>
            </a:pPr>
            <a:r>
              <a:rPr lang="en-US" dirty="0"/>
              <a:t>~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Lynch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2000,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Hannaway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&amp; Kimball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2001;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Kahle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Meece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&amp;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Scantlebury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2000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828800" y="6172200"/>
            <a:ext cx="7315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1200" dirty="0" err="1"/>
              <a:t>Geier</a:t>
            </a:r>
            <a:r>
              <a:rPr lang="en-US" sz="1200" dirty="0"/>
              <a:t>, R., </a:t>
            </a:r>
            <a:r>
              <a:rPr lang="en-US" sz="1200" dirty="0" err="1"/>
              <a:t>Blumenfeld</a:t>
            </a:r>
            <a:r>
              <a:rPr lang="en-US" sz="1200" dirty="0"/>
              <a:t>, P., Marx, R., </a:t>
            </a:r>
            <a:r>
              <a:rPr lang="en-US" sz="1200" dirty="0" err="1"/>
              <a:t>Krajcik</a:t>
            </a:r>
            <a:r>
              <a:rPr lang="en-US" sz="1200" dirty="0"/>
              <a:t>, J., Fishman, B., &amp; </a:t>
            </a:r>
            <a:r>
              <a:rPr lang="en-US" sz="1200" dirty="0" err="1"/>
              <a:t>Soloway</a:t>
            </a:r>
            <a:r>
              <a:rPr lang="en-US" sz="1200" dirty="0"/>
              <a:t>, E. (2004). Standardized Test Outcomes of Urban Students Participating in Standards and Project Based Science Curricula. </a:t>
            </a:r>
            <a:r>
              <a:rPr lang="en-US" sz="1200" i="1" dirty="0"/>
              <a:t>ICLS '04 Proceedings of the 6th International Conference on Learning Sciences</a:t>
            </a:r>
            <a:r>
              <a:rPr lang="en-US" sz="1200" dirty="0"/>
              <a:t>, 206-213.</a:t>
            </a:r>
          </a:p>
        </p:txBody>
      </p:sp>
    </p:spTree>
    <p:extLst>
      <p:ext uri="{BB962C8B-B14F-4D97-AF65-F5344CB8AC3E}">
        <p14:creationId xmlns:p14="http://schemas.microsoft.com/office/powerpoint/2010/main" val="8459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arning games design 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Learning games design template</Template>
  <TotalTime>337</TotalTime>
  <Words>872</Words>
  <Application>Microsoft Office PowerPoint</Application>
  <PresentationFormat>On-screen Show (4:3)</PresentationFormat>
  <Paragraphs>85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Learning games design template</vt:lpstr>
      <vt:lpstr>Culture and Poverty</vt:lpstr>
      <vt:lpstr>Overview</vt:lpstr>
      <vt:lpstr>Connections to Social Justice</vt:lpstr>
      <vt:lpstr>Defining Poverty</vt:lpstr>
      <vt:lpstr>Key Points on Poverty</vt:lpstr>
      <vt:lpstr>Key Points on Poverty</vt:lpstr>
      <vt:lpstr>Culture &amp; Education</vt:lpstr>
      <vt:lpstr>School Showcase: Urban Detroit</vt:lpstr>
      <vt:lpstr>School Showcase: Urban Detroit</vt:lpstr>
      <vt:lpstr>School Showcase: Urban Detroit</vt:lpstr>
      <vt:lpstr>School Showcase: Urban Detroit</vt:lpstr>
      <vt:lpstr>Solutions for our Future</vt:lpstr>
      <vt:lpstr>Conclusion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Culture and Poverty</dc:title>
  <dc:creator>Jessica</dc:creator>
  <cp:lastModifiedBy>Jessica</cp:lastModifiedBy>
  <cp:revision>14</cp:revision>
  <dcterms:created xsi:type="dcterms:W3CDTF">2012-05-29T22:21:50Z</dcterms:created>
  <dcterms:modified xsi:type="dcterms:W3CDTF">2012-05-30T18:21:02Z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TC102885661033</vt:lpwstr>
  </property>
</Properties>
</file>